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pPr/>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pPr/>
              <a:t>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pPr/>
              <a:t>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pPr/>
              <a:t>2/2/2021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12.jpeg"/><Relationship Id="rId4" Type="http://schemas.openxmlformats.org/officeDocument/2006/relationships/image" Target="../media/image11.gi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p:txBody>
          <a:bodyPr vert="horz" wrap="square" lIns="91440" tIns="45720" rIns="91440" bIns="45720" anchor="ctr"/>
          <a:lstStyle/>
          <a:p>
            <a:pPr eaLnBrk="1" hangingPunct="1"/>
            <a:r>
              <a:rPr sz="4000" dirty="0">
                <a:solidFill>
                  <a:srgbClr val="0409CE"/>
                </a:solidFill>
              </a:rPr>
              <a:t/>
            </a:r>
            <a:br>
              <a:rPr sz="4000" dirty="0">
                <a:solidFill>
                  <a:srgbClr val="0409CE"/>
                </a:solidFill>
              </a:rPr>
            </a:br>
            <a:endParaRPr sz="4000" dirty="0">
              <a:solidFill>
                <a:srgbClr val="0409CE"/>
              </a:solidFill>
            </a:endParaRPr>
          </a:p>
        </p:txBody>
      </p:sp>
      <p:sp>
        <p:nvSpPr>
          <p:cNvPr id="3075" name="WordArt 4"/>
          <p:cNvSpPr>
            <a:spLocks noTextEdit="1"/>
          </p:cNvSpPr>
          <p:nvPr/>
        </p:nvSpPr>
        <p:spPr>
          <a:xfrm>
            <a:off x="2971800" y="1981200"/>
            <a:ext cx="6477000" cy="2209800"/>
          </a:xfrm>
          <a:prstGeom prst="rect">
            <a:avLst/>
          </a:prstGeom>
        </p:spPr>
        <p:txBody>
          <a:bodyPr wrap="none" fromWordArt="1">
            <a:prstTxWarp prst="textDeflate">
              <a:avLst>
                <a:gd name="adj" fmla="val 26227"/>
              </a:avLst>
            </a:prstTxWarp>
            <a:normAutofit/>
          </a:bodyPr>
          <a:lstStyle/>
          <a:p>
            <a:pPr algn="ctr" eaLnBrk="0" hangingPunct="0"/>
            <a:r>
              <a:rPr lang="en-US" sz="3600" b="1">
                <a:ln w="19050" cap="flat" cmpd="sng">
                  <a:solidFill>
                    <a:srgbClr val="FF0000"/>
                  </a:solidFill>
                  <a:prstDash val="solid"/>
                  <a:headEnd type="none" w="med" len="med"/>
                  <a:tailEnd type="none" w="med" len="med"/>
                </a:ln>
                <a:gradFill rotWithShape="1">
                  <a:gsLst>
                    <a:gs pos="0">
                      <a:srgbClr val="FF3300"/>
                    </a:gs>
                    <a:gs pos="100000">
                      <a:srgbClr val="FFFFFF"/>
                    </a:gs>
                  </a:gsLst>
                  <a:lin ang="5400000" scaled="1"/>
                  <a:tileRect/>
                </a:gradFill>
                <a:latin typeface="Times New Roman" panose="02020603050405020304" pitchFamily="18" charset="0"/>
                <a:ea typeface="Times New Roman" panose="02020603050405020304" pitchFamily="18" charset="0"/>
              </a:rPr>
              <a:t>Chủ đề16: Cơ Năng</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768" decel="100000"/>
                                        <p:tgtEl>
                                          <p:spTgt spid="3074"/>
                                        </p:tgtEl>
                                      </p:cBhvr>
                                    </p:animEffect>
                                    <p:animScale>
                                      <p:cBhvr>
                                        <p:cTn id="8" dur="768" decel="100000"/>
                                        <p:tgtEl>
                                          <p:spTgt spid="3074"/>
                                        </p:tgtEl>
                                      </p:cBhvr>
                                      <p:from x="10000" y="10000"/>
                                      <p:to x="200000" y="450000"/>
                                    </p:animScale>
                                    <p:animScale>
                                      <p:cBhvr>
                                        <p:cTn id="9" dur="1230" accel="100000" fill="hold">
                                          <p:stCondLst>
                                            <p:cond delay="768"/>
                                          </p:stCondLst>
                                        </p:cTn>
                                        <p:tgtEl>
                                          <p:spTgt spid="3074"/>
                                        </p:tgtEl>
                                      </p:cBhvr>
                                      <p:from x="200000" y="450000"/>
                                      <p:to x="100000" y="100000"/>
                                    </p:animScale>
                                    <p:set>
                                      <p:cBhvr>
                                        <p:cTn id="10" dur="768" fill="hold"/>
                                        <p:tgtEl>
                                          <p:spTgt spid="3074"/>
                                        </p:tgtEl>
                                        <p:attrNameLst>
                                          <p:attrName>ppt_x</p:attrName>
                                        </p:attrNameLst>
                                      </p:cBhvr>
                                      <p:to>
                                        <p:strVal val="(0.5)"/>
                                      </p:to>
                                    </p:set>
                                    <p:anim from="(0.5)" to="(#ppt_x)" calcmode="lin" valueType="num">
                                      <p:cBhvr>
                                        <p:cTn id="11" dur="1230" accel="100000" fill="hold">
                                          <p:stCondLst>
                                            <p:cond delay="768"/>
                                          </p:stCondLst>
                                        </p:cTn>
                                        <p:tgtEl>
                                          <p:spTgt spid="3074"/>
                                        </p:tgtEl>
                                        <p:attrNameLst>
                                          <p:attrName>ppt_x</p:attrName>
                                        </p:attrNameLst>
                                      </p:cBhvr>
                                    </p:anim>
                                    <p:set>
                                      <p:cBhvr>
                                        <p:cTn id="12" dur="768" fill="hold"/>
                                        <p:tgtEl>
                                          <p:spTgt spid="3074"/>
                                        </p:tgtEl>
                                        <p:attrNameLst>
                                          <p:attrName>ppt_y</p:attrName>
                                        </p:attrNameLst>
                                      </p:cBhvr>
                                      <p:to>
                                        <p:strVal val="(#ppt_y+0.4)"/>
                                      </p:to>
                                    </p:set>
                                    <p:anim from="(#ppt_y+0.4)" to="(#ppt_y)" calcmode="lin" valueType="num">
                                      <p:cBhvr>
                                        <p:cTn id="13" dur="1230" accel="100000" fill="hold">
                                          <p:stCondLst>
                                            <p:cond delay="768"/>
                                          </p:stCondLst>
                                        </p:cTn>
                                        <p:tgtEl>
                                          <p:spTgt spid="3074"/>
                                        </p:tgtEl>
                                        <p:attrNameLst>
                                          <p:attrName>ppt_y</p:attrName>
                                        </p:attrNameLst>
                                      </p:cBhvr>
                                    </p:anim>
                                  </p:childTnLst>
                                </p:cTn>
                              </p:par>
                            </p:childTnLst>
                          </p:cTn>
                        </p:par>
                        <p:par>
                          <p:cTn id="14" fill="hold">
                            <p:stCondLst>
                              <p:cond delay="2000"/>
                            </p:stCondLst>
                            <p:childTnLst>
                              <p:par>
                                <p:cTn id="15" presetID="21" presetClass="entr" presetSubtype="4" fill="hold" nodeType="afterEffect">
                                  <p:stCondLst>
                                    <p:cond delay="0"/>
                                  </p:stCondLst>
                                  <p:childTnLst>
                                    <p:set>
                                      <p:cBhvr>
                                        <p:cTn id="16" dur="1" fill="hold">
                                          <p:stCondLst>
                                            <p:cond delay="0"/>
                                          </p:stCondLst>
                                        </p:cTn>
                                        <p:tgtEl>
                                          <p:spTgt spid="3075"/>
                                        </p:tgtEl>
                                        <p:attrNameLst>
                                          <p:attrName>style.visibility</p:attrName>
                                        </p:attrNameLst>
                                      </p:cBhvr>
                                      <p:to>
                                        <p:strVal val="visible"/>
                                      </p:to>
                                    </p:set>
                                    <p:animEffect transition="in" filter="wheel(4)">
                                      <p:cBhvr>
                                        <p:cTn id="17" dur="2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835" name="Group 187"/>
          <p:cNvGrpSpPr/>
          <p:nvPr/>
        </p:nvGrpSpPr>
        <p:grpSpPr>
          <a:xfrm>
            <a:off x="8610600" y="2003425"/>
            <a:ext cx="1981200" cy="1189038"/>
            <a:chOff x="4212" y="1536"/>
            <a:chExt cx="1248" cy="749"/>
          </a:xfrm>
        </p:grpSpPr>
        <p:sp>
          <p:nvSpPr>
            <p:cNvPr id="12313" name="AutoShape 188" descr="Medium wood"/>
            <p:cNvSpPr/>
            <p:nvPr/>
          </p:nvSpPr>
          <p:spPr>
            <a:xfrm rot="-1338882" flipH="1">
              <a:off x="4311" y="2028"/>
              <a:ext cx="984" cy="257"/>
            </a:xfrm>
            <a:prstGeom prst="parallelogram">
              <a:avLst>
                <a:gd name="adj" fmla="val 81078"/>
              </a:avLst>
            </a:prstGeom>
            <a:blipFill rotWithShape="1">
              <a:blip r:embed="rId2" cstate="print"/>
            </a:blipFill>
            <a:ln w="9525" cap="flat" cmpd="sng">
              <a:prstDash val="solid"/>
              <a:miter/>
              <a:headEnd type="none" w="med" len="med"/>
              <a:tailEnd type="none" w="med" len="med"/>
            </a:ln>
            <a:scene3d>
              <a:camera prst="legacyPerspectiveFront">
                <a:rot lat="18900000" lon="21000000" rev="0"/>
              </a:camera>
              <a:lightRig rig="legacyFlat2" dir="t"/>
            </a:scene3d>
            <a:sp3d extrusionH="430200" prstMaterial="legacyMatte">
              <a:bevelT w="13500" h="13500" prst="angle"/>
              <a:bevelB w="13500" h="13500" prst="angle"/>
              <a:extrusionClr>
                <a:srgbClr val="996633"/>
              </a:extrusionClr>
            </a:sp3d>
          </p:spPr>
          <p:txBody>
            <a:bodyPr wrap="none" anchor="ctr">
              <a:flatTx/>
            </a:bodyPr>
            <a:lstStyle/>
            <a:p>
              <a:endParaRPr dirty="0">
                <a:latin typeface="Arial" panose="020B0604020202020204" pitchFamily="34" charset="0"/>
              </a:endParaRPr>
            </a:p>
          </p:txBody>
        </p:sp>
        <p:sp>
          <p:nvSpPr>
            <p:cNvPr id="12314" name="Oval 189"/>
            <p:cNvSpPr/>
            <p:nvPr/>
          </p:nvSpPr>
          <p:spPr>
            <a:xfrm rot="-650296">
              <a:off x="4212" y="1536"/>
              <a:ext cx="1248" cy="676"/>
            </a:xfrm>
            <a:prstGeom prst="ellipse">
              <a:avLst/>
            </a:prstGeom>
            <a:noFill/>
            <a:ln w="9525" cap="flat" cmpd="sng">
              <a:solidFill>
                <a:schemeClr val="tx1"/>
              </a:solidFill>
              <a:prstDash val="solid"/>
              <a:headEnd type="none" w="med" len="med"/>
              <a:tailEnd type="none" w="med" len="med"/>
            </a:ln>
            <a:scene3d>
              <a:camera prst="legacyObliqueTopLeft">
                <a:rot lat="0" lon="0" rev="0"/>
              </a:camera>
              <a:lightRig rig="legacyFlat3" dir="t"/>
            </a:scene3d>
            <a:sp3d extrusionH="430200" prstMaterial="legacyMatte">
              <a:bevelT w="13500" h="13500" prst="angle"/>
              <a:bevelB w="13500" h="13500" prst="angle"/>
              <a:extrusionClr>
                <a:srgbClr val="B7D5E7"/>
              </a:extrusionClr>
            </a:sp3d>
          </p:spPr>
          <p:txBody>
            <a:bodyPr wrap="none" anchor="ctr">
              <a:flatTx/>
            </a:bodyPr>
            <a:lstStyle/>
            <a:p>
              <a:endParaRPr dirty="0">
                <a:latin typeface="Arial" panose="020B0604020202020204" pitchFamily="34" charset="0"/>
              </a:endParaRPr>
            </a:p>
          </p:txBody>
        </p:sp>
        <p:sp>
          <p:nvSpPr>
            <p:cNvPr id="12315" name="Line 190"/>
            <p:cNvSpPr/>
            <p:nvPr/>
          </p:nvSpPr>
          <p:spPr>
            <a:xfrm>
              <a:off x="4789" y="1541"/>
              <a:ext cx="0" cy="588"/>
            </a:xfrm>
            <a:prstGeom prst="line">
              <a:avLst/>
            </a:prstGeom>
            <a:ln w="38100" cap="flat" cmpd="sng">
              <a:solidFill>
                <a:schemeClr val="tx1"/>
              </a:solidFill>
              <a:prstDash val="solid"/>
              <a:headEnd type="none" w="med" len="med"/>
              <a:tailEnd type="none" w="med" len="med"/>
            </a:ln>
          </p:spPr>
        </p:sp>
        <p:sp>
          <p:nvSpPr>
            <p:cNvPr id="12316" name="Oval 191"/>
            <p:cNvSpPr/>
            <p:nvPr/>
          </p:nvSpPr>
          <p:spPr>
            <a:xfrm>
              <a:off x="4717" y="2117"/>
              <a:ext cx="144" cy="48"/>
            </a:xfrm>
            <a:prstGeom prst="ellipse">
              <a:avLst/>
            </a:prstGeom>
            <a:solidFill>
              <a:schemeClr val="tx1"/>
            </a:soli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12317" name="Oval 192"/>
            <p:cNvSpPr/>
            <p:nvPr/>
          </p:nvSpPr>
          <p:spPr>
            <a:xfrm rot="-650296">
              <a:off x="4212" y="1541"/>
              <a:ext cx="1248" cy="677"/>
            </a:xfrm>
            <a:prstGeom prst="ellipse">
              <a:avLst/>
            </a:prstGeom>
            <a:noFill/>
            <a:ln w="38100" cap="flat" cmpd="sng">
              <a:solidFill>
                <a:srgbClr val="808080"/>
              </a:solidFill>
              <a:prstDash val="solid"/>
              <a:headEnd type="none" w="med" len="med"/>
              <a:tailEnd type="none" w="med" len="med"/>
            </a:ln>
          </p:spPr>
          <p:txBody>
            <a:bodyPr wrap="none" anchor="ctr"/>
            <a:lstStyle/>
            <a:p>
              <a:endParaRPr dirty="0">
                <a:latin typeface="Arial" panose="020B0604020202020204" pitchFamily="34" charset="0"/>
              </a:endParaRPr>
            </a:p>
          </p:txBody>
        </p:sp>
      </p:grpSp>
      <p:grpSp>
        <p:nvGrpSpPr>
          <p:cNvPr id="27657" name="Group 9"/>
          <p:cNvGrpSpPr/>
          <p:nvPr/>
        </p:nvGrpSpPr>
        <p:grpSpPr>
          <a:xfrm>
            <a:off x="5776913" y="1927225"/>
            <a:ext cx="1905000" cy="1700213"/>
            <a:chOff x="2364" y="1353"/>
            <a:chExt cx="1332" cy="1215"/>
          </a:xfrm>
        </p:grpSpPr>
        <p:grpSp>
          <p:nvGrpSpPr>
            <p:cNvPr id="12308" name="Group 10"/>
            <p:cNvGrpSpPr/>
            <p:nvPr/>
          </p:nvGrpSpPr>
          <p:grpSpPr>
            <a:xfrm>
              <a:off x="2367" y="1353"/>
              <a:ext cx="1329" cy="1215"/>
              <a:chOff x="2367" y="1353"/>
              <a:chExt cx="1329" cy="1215"/>
            </a:xfrm>
          </p:grpSpPr>
          <p:sp>
            <p:nvSpPr>
              <p:cNvPr id="12310" name="AutoShape 11" descr="Medium wood"/>
              <p:cNvSpPr/>
              <p:nvPr/>
            </p:nvSpPr>
            <p:spPr>
              <a:xfrm rot="-1338882" flipH="1">
                <a:off x="2510" y="2272"/>
                <a:ext cx="1135" cy="296"/>
              </a:xfrm>
              <a:prstGeom prst="parallelogram">
                <a:avLst>
                  <a:gd name="adj" fmla="val 81198"/>
                </a:avLst>
              </a:prstGeom>
              <a:blipFill rotWithShape="1">
                <a:blip r:embed="rId2" cstate="print"/>
              </a:blipFill>
              <a:ln w="9525" cap="flat" cmpd="sng">
                <a:prstDash val="solid"/>
                <a:miter/>
                <a:headEnd type="none" w="med" len="med"/>
                <a:tailEnd type="none" w="med" len="med"/>
              </a:ln>
              <a:scene3d>
                <a:camera prst="legacyPerspectiveFront">
                  <a:rot lat="18900000" lon="21000000" rev="0"/>
                </a:camera>
                <a:lightRig rig="legacyFlat2" dir="t"/>
              </a:scene3d>
              <a:sp3d extrusionH="430200" prstMaterial="legacyMatte">
                <a:bevelT w="13500" h="13500" prst="angle"/>
                <a:bevelB w="13500" h="13500" prst="angle"/>
                <a:extrusionClr>
                  <a:srgbClr val="996633"/>
                </a:extrusionClr>
              </a:sp3d>
            </p:spPr>
            <p:txBody>
              <a:bodyPr wrap="none" anchor="ctr">
                <a:flatTx/>
              </a:bodyPr>
              <a:lstStyle/>
              <a:p>
                <a:endParaRPr dirty="0">
                  <a:latin typeface="Arial" panose="020B0604020202020204" pitchFamily="34" charset="0"/>
                </a:endParaRPr>
              </a:p>
            </p:txBody>
          </p:sp>
          <p:sp>
            <p:nvSpPr>
              <p:cNvPr id="12311" name="Oval 12"/>
              <p:cNvSpPr/>
              <p:nvPr/>
            </p:nvSpPr>
            <p:spPr>
              <a:xfrm rot="-753851">
                <a:off x="2367" y="1353"/>
                <a:ext cx="1329" cy="1119"/>
              </a:xfrm>
              <a:prstGeom prst="ellipse">
                <a:avLst/>
              </a:prstGeom>
              <a:noFill/>
              <a:ln w="9525" cap="flat" cmpd="sng">
                <a:solidFill>
                  <a:schemeClr val="tx1"/>
                </a:solidFill>
                <a:prstDash val="solid"/>
                <a:headEnd type="none" w="med" len="med"/>
                <a:tailEnd type="none" w="med" len="med"/>
              </a:ln>
              <a:scene3d>
                <a:camera prst="legacyObliqueTopLeft">
                  <a:rot lat="0" lon="0" rev="0"/>
                </a:camera>
                <a:lightRig rig="legacyFlat3" dir="t"/>
              </a:scene3d>
              <a:sp3d extrusionH="430200" prstMaterial="legacyMatte">
                <a:bevelT w="13500" h="13500" prst="angle"/>
                <a:bevelB w="13500" h="13500" prst="angle"/>
                <a:extrusionClr>
                  <a:srgbClr val="B7D5E7"/>
                </a:extrusionClr>
              </a:sp3d>
            </p:spPr>
            <p:txBody>
              <a:bodyPr wrap="none" anchor="ctr">
                <a:flatTx/>
              </a:bodyPr>
              <a:lstStyle/>
              <a:p>
                <a:endParaRPr dirty="0">
                  <a:latin typeface="Arial" panose="020B0604020202020204" pitchFamily="34" charset="0"/>
                </a:endParaRPr>
              </a:p>
            </p:txBody>
          </p:sp>
          <p:sp>
            <p:nvSpPr>
              <p:cNvPr id="12312" name="Oval 13"/>
              <p:cNvSpPr/>
              <p:nvPr/>
            </p:nvSpPr>
            <p:spPr>
              <a:xfrm>
                <a:off x="3000" y="2388"/>
                <a:ext cx="144" cy="48"/>
              </a:xfrm>
              <a:prstGeom prst="ellipse">
                <a:avLst/>
              </a:prstGeom>
              <a:solidFill>
                <a:schemeClr val="tx1"/>
              </a:soli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grpSp>
        <p:sp>
          <p:nvSpPr>
            <p:cNvPr id="12309" name="Oval 14"/>
            <p:cNvSpPr/>
            <p:nvPr/>
          </p:nvSpPr>
          <p:spPr>
            <a:xfrm rot="-753851">
              <a:off x="2364" y="1356"/>
              <a:ext cx="1329" cy="1119"/>
            </a:xfrm>
            <a:prstGeom prst="ellipse">
              <a:avLst/>
            </a:prstGeom>
            <a:noFill/>
            <a:ln w="38100" cap="flat" cmpd="sng">
              <a:solidFill>
                <a:srgbClr val="808080"/>
              </a:solidFill>
              <a:prstDash val="solid"/>
              <a:headEnd type="none" w="med" len="med"/>
              <a:tailEnd type="none" w="med" len="med"/>
            </a:ln>
          </p:spPr>
          <p:txBody>
            <a:bodyPr wrap="none" anchor="ctr"/>
            <a:lstStyle/>
            <a:p>
              <a:endParaRPr dirty="0">
                <a:latin typeface="Arial" panose="020B0604020202020204" pitchFamily="34" charset="0"/>
              </a:endParaRPr>
            </a:p>
          </p:txBody>
        </p:sp>
      </p:grpSp>
      <p:sp>
        <p:nvSpPr>
          <p:cNvPr id="27663" name="Line 15"/>
          <p:cNvSpPr/>
          <p:nvPr/>
        </p:nvSpPr>
        <p:spPr>
          <a:xfrm>
            <a:off x="7910513" y="2689225"/>
            <a:ext cx="457200" cy="0"/>
          </a:xfrm>
          <a:prstGeom prst="line">
            <a:avLst/>
          </a:prstGeom>
          <a:ln w="76200" cap="flat" cmpd="sng">
            <a:solidFill>
              <a:srgbClr val="0000FF"/>
            </a:solidFill>
            <a:prstDash val="solid"/>
            <a:headEnd type="none" w="med" len="med"/>
            <a:tailEnd type="triangle" w="med" len="med"/>
          </a:ln>
        </p:spPr>
      </p:sp>
      <p:sp>
        <p:nvSpPr>
          <p:cNvPr id="27691" name="AutoShape 43" descr="Oak"/>
          <p:cNvSpPr/>
          <p:nvPr/>
        </p:nvSpPr>
        <p:spPr>
          <a:xfrm rot="-568157" flipH="1">
            <a:off x="9136063" y="1676400"/>
            <a:ext cx="693737" cy="174625"/>
          </a:xfrm>
          <a:prstGeom prst="parallelogram">
            <a:avLst>
              <a:gd name="adj" fmla="val 110187"/>
            </a:avLst>
          </a:prstGeom>
          <a:blipFill rotWithShape="1">
            <a:blip r:embed="rId3" cstate="print"/>
          </a:blipFill>
          <a:ln w="9525" cap="flat" cmpd="sng">
            <a:prstDash val="solid"/>
            <a:miter/>
            <a:headEnd type="none" w="med" len="med"/>
            <a:tailEnd type="none" w="med" len="med"/>
          </a:ln>
          <a:scene3d>
            <a:camera prst="legacyPerspectiveFront">
              <a:rot lat="19800000" lon="0" rev="0"/>
            </a:camera>
            <a:lightRig rig="legacyFlat2" dir="t"/>
          </a:scene3d>
          <a:sp3d extrusionH="430200" prstMaterial="legacyMatte">
            <a:bevelT w="13500" h="13500" prst="angle"/>
            <a:bevelB w="13500" h="13500" prst="angle"/>
            <a:extrusionClr>
              <a:srgbClr val="FFCC99"/>
            </a:extrusionClr>
          </a:sp3d>
        </p:spPr>
        <p:txBody>
          <a:bodyPr wrap="none" anchor="ctr">
            <a:flatTx/>
          </a:bodyPr>
          <a:lstStyle/>
          <a:p>
            <a:endParaRPr dirty="0">
              <a:latin typeface="Arial" panose="020B0604020202020204" pitchFamily="34" charset="0"/>
            </a:endParaRPr>
          </a:p>
        </p:txBody>
      </p:sp>
      <p:sp>
        <p:nvSpPr>
          <p:cNvPr id="27692" name="Text Box 44"/>
          <p:cNvSpPr txBox="1"/>
          <p:nvPr/>
        </p:nvSpPr>
        <p:spPr>
          <a:xfrm>
            <a:off x="7453313" y="4289425"/>
            <a:ext cx="1600200" cy="460375"/>
          </a:xfrm>
          <a:prstGeom prst="rect">
            <a:avLst/>
          </a:prstGeom>
          <a:noFill/>
          <a:ln w="9525">
            <a:noFill/>
          </a:ln>
        </p:spPr>
        <p:txBody>
          <a:bodyPr>
            <a:spAutoFit/>
          </a:bodyPr>
          <a:lstStyle/>
          <a:p>
            <a:pPr>
              <a:spcBef>
                <a:spcPct val="50000"/>
              </a:spcBef>
            </a:pPr>
            <a:r>
              <a:rPr sz="2400" b="1" dirty="0">
                <a:latin typeface="Arial" panose="020B0604020202020204" pitchFamily="34" charset="0"/>
              </a:rPr>
              <a:t>Hình 16.2 </a:t>
            </a:r>
          </a:p>
        </p:txBody>
      </p:sp>
      <p:sp>
        <p:nvSpPr>
          <p:cNvPr id="27801" name="Text Box 153"/>
          <p:cNvSpPr txBox="1"/>
          <p:nvPr/>
        </p:nvSpPr>
        <p:spPr>
          <a:xfrm>
            <a:off x="6615113" y="4013200"/>
            <a:ext cx="380365" cy="521970"/>
          </a:xfrm>
          <a:prstGeom prst="rect">
            <a:avLst/>
          </a:prstGeom>
          <a:noFill/>
          <a:ln w="9525">
            <a:noFill/>
          </a:ln>
        </p:spPr>
        <p:txBody>
          <a:bodyPr wrap="none">
            <a:spAutoFit/>
          </a:bodyPr>
          <a:lstStyle/>
          <a:p>
            <a:r>
              <a:rPr sz="2800" dirty="0">
                <a:latin typeface="Arial" panose="020B0604020202020204" pitchFamily="34" charset="0"/>
              </a:rPr>
              <a:t>a</a:t>
            </a:r>
          </a:p>
        </p:txBody>
      </p:sp>
      <p:sp>
        <p:nvSpPr>
          <p:cNvPr id="27802" name="Text Box 154"/>
          <p:cNvSpPr txBox="1"/>
          <p:nvPr/>
        </p:nvSpPr>
        <p:spPr>
          <a:xfrm>
            <a:off x="9129713" y="3984625"/>
            <a:ext cx="368935" cy="460375"/>
          </a:xfrm>
          <a:prstGeom prst="rect">
            <a:avLst/>
          </a:prstGeom>
          <a:noFill/>
          <a:ln w="9525">
            <a:noFill/>
          </a:ln>
        </p:spPr>
        <p:txBody>
          <a:bodyPr wrap="none">
            <a:spAutoFit/>
          </a:bodyPr>
          <a:lstStyle/>
          <a:p>
            <a:r>
              <a:rPr sz="2400" b="1" dirty="0">
                <a:latin typeface="Arial" panose="020B0604020202020204" pitchFamily="34" charset="0"/>
              </a:rPr>
              <a:t>b</a:t>
            </a:r>
          </a:p>
        </p:txBody>
      </p:sp>
      <p:sp>
        <p:nvSpPr>
          <p:cNvPr id="27833" name="Text Box 185"/>
          <p:cNvSpPr txBox="1"/>
          <p:nvPr/>
        </p:nvSpPr>
        <p:spPr>
          <a:xfrm>
            <a:off x="1524000" y="5029200"/>
            <a:ext cx="9144000" cy="922020"/>
          </a:xfrm>
          <a:prstGeom prst="rect">
            <a:avLst/>
          </a:prstGeom>
          <a:noFill/>
          <a:ln w="9525">
            <a:noFill/>
          </a:ln>
        </p:spPr>
        <p:txBody>
          <a:bodyPr>
            <a:spAutoFit/>
          </a:bodyPr>
          <a:lstStyle/>
          <a:p>
            <a:pPr algn="just">
              <a:lnSpc>
                <a:spcPct val="90000"/>
              </a:lnSpc>
              <a:spcBef>
                <a:spcPct val="20000"/>
              </a:spcBef>
            </a:pPr>
            <a:r>
              <a:rPr sz="3000" dirty="0">
                <a:solidFill>
                  <a:srgbClr val="0409CE"/>
                </a:solidFill>
                <a:latin typeface="Times New Roman" panose="02020603050405020304" pitchFamily="18" charset="0"/>
              </a:rPr>
              <a:t>. Lúc này lò xo có cơ năng. Bằng cách nào để biết được lò xo có cơ năng?</a:t>
            </a:r>
            <a:endParaRPr sz="3000" dirty="0">
              <a:latin typeface="Arial" panose="020B0604020202020204" pitchFamily="34" charset="0"/>
            </a:endParaRPr>
          </a:p>
        </p:txBody>
      </p:sp>
      <p:sp>
        <p:nvSpPr>
          <p:cNvPr id="27834" name="Text Box 186"/>
          <p:cNvSpPr txBox="1"/>
          <p:nvPr/>
        </p:nvSpPr>
        <p:spPr>
          <a:xfrm>
            <a:off x="1524000" y="1600200"/>
            <a:ext cx="4038600" cy="3322955"/>
          </a:xfrm>
          <a:prstGeom prst="rect">
            <a:avLst/>
          </a:prstGeom>
          <a:noFill/>
          <a:ln w="9525">
            <a:noFill/>
          </a:ln>
        </p:spPr>
        <p:txBody>
          <a:bodyPr>
            <a:spAutoFit/>
          </a:bodyPr>
          <a:lstStyle/>
          <a:p>
            <a:pPr algn="just">
              <a:spcBef>
                <a:spcPct val="50000"/>
              </a:spcBef>
            </a:pPr>
            <a:r>
              <a:rPr sz="3000" dirty="0">
                <a:solidFill>
                  <a:srgbClr val="0409CE"/>
                </a:solidFill>
                <a:latin typeface="Times New Roman" panose="02020603050405020304" pitchFamily="18" charset="0"/>
                <a:cs typeface="Times New Roman" panose="02020603050405020304" pitchFamily="18" charset="0"/>
              </a:rPr>
              <a:t>- Có một lò xo được làm bằng băng thép uốn thành vòng tròn (H.16.2a). Lò xo bị nén lại nhờ buộc sợi dây, phía trên đặt một miếng gỗ (H.16.2b).</a:t>
            </a:r>
          </a:p>
        </p:txBody>
      </p:sp>
      <p:sp>
        <p:nvSpPr>
          <p:cNvPr id="12300" name="Text Box 194"/>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 Thế năng</a:t>
            </a:r>
          </a:p>
        </p:txBody>
      </p:sp>
      <p:sp>
        <p:nvSpPr>
          <p:cNvPr id="12301" name="Text Box 195"/>
          <p:cNvSpPr txBox="1"/>
          <p:nvPr/>
        </p:nvSpPr>
        <p:spPr>
          <a:xfrm>
            <a:off x="1752600" y="990600"/>
            <a:ext cx="3733800" cy="553085"/>
          </a:xfrm>
          <a:prstGeom prst="rect">
            <a:avLst/>
          </a:prstGeom>
          <a:noFill/>
          <a:ln w="9525">
            <a:noFill/>
          </a:ln>
        </p:spPr>
        <p:txBody>
          <a:bodyPr>
            <a:spAutoFit/>
          </a:bodyPr>
          <a:lstStyle/>
          <a:p>
            <a:pPr algn="just">
              <a:spcBef>
                <a:spcPct val="20000"/>
              </a:spcBef>
            </a:pPr>
            <a:r>
              <a:rPr sz="3000" u="sng" dirty="0">
                <a:solidFill>
                  <a:srgbClr val="0409CE"/>
                </a:solidFill>
                <a:latin typeface="Times New Roman" panose="02020603050405020304" pitchFamily="18" charset="0"/>
                <a:cs typeface="Times New Roman" panose="02020603050405020304" pitchFamily="18" charset="0"/>
              </a:rPr>
              <a:t>2. Thế năng đàn hồi</a:t>
            </a:r>
          </a:p>
        </p:txBody>
      </p:sp>
      <p:grpSp>
        <p:nvGrpSpPr>
          <p:cNvPr id="12302" name="Group 197"/>
          <p:cNvGrpSpPr/>
          <p:nvPr/>
        </p:nvGrpSpPr>
        <p:grpSpPr>
          <a:xfrm>
            <a:off x="1905000" y="3352800"/>
            <a:ext cx="8686800" cy="3505200"/>
            <a:chOff x="240" y="0"/>
            <a:chExt cx="5472" cy="4320"/>
          </a:xfrm>
        </p:grpSpPr>
        <p:sp>
          <p:nvSpPr>
            <p:cNvPr id="12304" name="Line 198"/>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12305" name="Line 199"/>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12306" name="Line 200"/>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12307" name="Line 201"/>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27851" name="Text Box 203"/>
          <p:cNvSpPr txBox="1"/>
          <p:nvPr/>
        </p:nvSpPr>
        <p:spPr>
          <a:xfrm>
            <a:off x="1449388" y="5181600"/>
            <a:ext cx="9144000" cy="1383665"/>
          </a:xfrm>
          <a:prstGeom prst="rect">
            <a:avLst/>
          </a:prstGeom>
          <a:noFill/>
          <a:ln w="9525">
            <a:noFill/>
          </a:ln>
        </p:spPr>
        <p:txBody>
          <a:bodyPr>
            <a:spAutoFit/>
          </a:bodyPr>
          <a:lstStyle/>
          <a:p>
            <a:pPr>
              <a:spcBef>
                <a:spcPct val="50000"/>
              </a:spcBef>
            </a:pPr>
            <a:r>
              <a:rPr sz="2800" dirty="0">
                <a:solidFill>
                  <a:srgbClr val="FF3300"/>
                </a:solidFill>
                <a:latin typeface="Arial" panose="020B0604020202020204" pitchFamily="34" charset="0"/>
              </a:rPr>
              <a:t>Khi buông tay, lò xo bị bật ra và đẩy miếng gỗ lên cao. Chứng tỏ </a:t>
            </a:r>
            <a:r>
              <a:rPr sz="2800" dirty="0">
                <a:solidFill>
                  <a:srgbClr val="FF3300"/>
                </a:solidFill>
                <a:latin typeface="Times New Roman" panose="02020603050405020304" pitchFamily="18" charset="0"/>
                <a:cs typeface="Times New Roman" panose="02020603050405020304" pitchFamily="18" charset="0"/>
              </a:rPr>
              <a:t>khi </a:t>
            </a:r>
            <a:r>
              <a:rPr sz="2800" dirty="0">
                <a:solidFill>
                  <a:srgbClr val="FF3300"/>
                </a:solidFill>
                <a:latin typeface="Arial" panose="020B0604020202020204" pitchFamily="34" charset="0"/>
              </a:rPr>
              <a:t>lò xo bị nén, lò xo có khả năng sinh công, tức là có cơ năng.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834">
                                            <p:txEl>
                                              <p:pRg st="0" end="0"/>
                                            </p:txEl>
                                          </p:spTgt>
                                        </p:tgtEl>
                                        <p:attrNameLst>
                                          <p:attrName>style.visibility</p:attrName>
                                        </p:attrNameLst>
                                      </p:cBhvr>
                                      <p:to>
                                        <p:strVal val="visible"/>
                                      </p:to>
                                    </p:set>
                                    <p:animEffect transition="in" filter="wheel(4)">
                                      <p:cBhvr>
                                        <p:cTn id="7" dur="500"/>
                                        <p:tgtEl>
                                          <p:spTgt spid="2783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7835"/>
                                        </p:tgtEl>
                                        <p:attrNameLst>
                                          <p:attrName>style.visibility</p:attrName>
                                        </p:attrNameLst>
                                      </p:cBhvr>
                                      <p:to>
                                        <p:strVal val="visible"/>
                                      </p:to>
                                    </p:set>
                                    <p:animEffect transition="in" filter="fade">
                                      <p:cBhvr>
                                        <p:cTn id="10" dur="2000"/>
                                        <p:tgtEl>
                                          <p:spTgt spid="27835"/>
                                        </p:tgtEl>
                                      </p:cBhvr>
                                    </p:animEffect>
                                  </p:childTnLst>
                                </p:cTn>
                              </p:par>
                              <p:par>
                                <p:cTn id="11" presetID="10" presetClass="entr" presetSubtype="0" fill="hold" nodeType="withEffect">
                                  <p:stCondLst>
                                    <p:cond delay="0"/>
                                  </p:stCondLst>
                                  <p:childTnLst>
                                    <p:set>
                                      <p:cBhvr>
                                        <p:cTn id="12" dur="1" fill="hold">
                                          <p:stCondLst>
                                            <p:cond delay="0"/>
                                          </p:stCondLst>
                                        </p:cTn>
                                        <p:tgtEl>
                                          <p:spTgt spid="27657"/>
                                        </p:tgtEl>
                                        <p:attrNameLst>
                                          <p:attrName>style.visibility</p:attrName>
                                        </p:attrNameLst>
                                      </p:cBhvr>
                                      <p:to>
                                        <p:strVal val="visible"/>
                                      </p:to>
                                    </p:set>
                                    <p:animEffect transition="in" filter="fade">
                                      <p:cBhvr>
                                        <p:cTn id="13" dur="2000"/>
                                        <p:tgtEl>
                                          <p:spTgt spid="27657"/>
                                        </p:tgtEl>
                                      </p:cBhvr>
                                    </p:animEffect>
                                  </p:childTnLst>
                                </p:cTn>
                              </p:par>
                              <p:par>
                                <p:cTn id="14" presetID="10" presetClass="entr" presetSubtype="0" fill="hold" nodeType="withEffect">
                                  <p:stCondLst>
                                    <p:cond delay="0"/>
                                  </p:stCondLst>
                                  <p:childTnLst>
                                    <p:set>
                                      <p:cBhvr>
                                        <p:cTn id="15" dur="1" fill="hold">
                                          <p:stCondLst>
                                            <p:cond delay="0"/>
                                          </p:stCondLst>
                                        </p:cTn>
                                        <p:tgtEl>
                                          <p:spTgt spid="27663"/>
                                        </p:tgtEl>
                                        <p:attrNameLst>
                                          <p:attrName>style.visibility</p:attrName>
                                        </p:attrNameLst>
                                      </p:cBhvr>
                                      <p:to>
                                        <p:strVal val="visible"/>
                                      </p:to>
                                    </p:set>
                                    <p:animEffect transition="in" filter="fade">
                                      <p:cBhvr>
                                        <p:cTn id="16" dur="2000"/>
                                        <p:tgtEl>
                                          <p:spTgt spid="2766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691"/>
                                        </p:tgtEl>
                                        <p:attrNameLst>
                                          <p:attrName>style.visibility</p:attrName>
                                        </p:attrNameLst>
                                      </p:cBhvr>
                                      <p:to>
                                        <p:strVal val="visible"/>
                                      </p:to>
                                    </p:set>
                                    <p:animEffect transition="in" filter="fade">
                                      <p:cBhvr>
                                        <p:cTn id="19" dur="2000"/>
                                        <p:tgtEl>
                                          <p:spTgt spid="2769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7692"/>
                                        </p:tgtEl>
                                        <p:attrNameLst>
                                          <p:attrName>style.visibility</p:attrName>
                                        </p:attrNameLst>
                                      </p:cBhvr>
                                      <p:to>
                                        <p:strVal val="visible"/>
                                      </p:to>
                                    </p:set>
                                    <p:animEffect transition="in" filter="fade">
                                      <p:cBhvr>
                                        <p:cTn id="22" dur="2000"/>
                                        <p:tgtEl>
                                          <p:spTgt spid="2769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7801"/>
                                        </p:tgtEl>
                                        <p:attrNameLst>
                                          <p:attrName>style.visibility</p:attrName>
                                        </p:attrNameLst>
                                      </p:cBhvr>
                                      <p:to>
                                        <p:strVal val="visible"/>
                                      </p:to>
                                    </p:set>
                                    <p:animEffect transition="in" filter="fade">
                                      <p:cBhvr>
                                        <p:cTn id="25" dur="2000"/>
                                        <p:tgtEl>
                                          <p:spTgt spid="2780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7802"/>
                                        </p:tgtEl>
                                        <p:attrNameLst>
                                          <p:attrName>style.visibility</p:attrName>
                                        </p:attrNameLst>
                                      </p:cBhvr>
                                      <p:to>
                                        <p:strVal val="visible"/>
                                      </p:to>
                                    </p:set>
                                    <p:animEffect transition="in" filter="fade">
                                      <p:cBhvr>
                                        <p:cTn id="28" dur="2000"/>
                                        <p:tgtEl>
                                          <p:spTgt spid="27802"/>
                                        </p:tgtEl>
                                      </p:cBhvr>
                                    </p:animEffect>
                                  </p:childTnLst>
                                </p:cTn>
                              </p:par>
                            </p:childTnLst>
                          </p:cTn>
                        </p:par>
                      </p:childTnLst>
                    </p:cTn>
                  </p:par>
                  <p:par>
                    <p:cTn id="29" fill="hold">
                      <p:stCondLst>
                        <p:cond delay="indefinite"/>
                      </p:stCondLst>
                      <p:childTnLst>
                        <p:par>
                          <p:cTn id="30" fill="hold">
                            <p:stCondLst>
                              <p:cond delay="0"/>
                            </p:stCondLst>
                            <p:childTnLst>
                              <p:par>
                                <p:cTn id="31" presetID="27" presetClass="entr" presetSubtype="0" fill="hold" nodeType="clickEffect">
                                  <p:stCondLst>
                                    <p:cond delay="0"/>
                                  </p:stCondLst>
                                  <p:iterate type="lt">
                                    <p:tmPct val="50000"/>
                                  </p:iterate>
                                  <p:childTnLst>
                                    <p:set>
                                      <p:cBhvr>
                                        <p:cTn id="32" dur="1" fill="hold">
                                          <p:stCondLst>
                                            <p:cond delay="0"/>
                                          </p:stCondLst>
                                        </p:cTn>
                                        <p:tgtEl>
                                          <p:spTgt spid="27833">
                                            <p:txEl>
                                              <p:pRg st="0" end="0"/>
                                            </p:txEl>
                                          </p:spTgt>
                                        </p:tgtEl>
                                        <p:attrNameLst>
                                          <p:attrName>style.visibility</p:attrName>
                                        </p:attrNameLst>
                                      </p:cBhvr>
                                      <p:to>
                                        <p:strVal val="visible"/>
                                      </p:to>
                                    </p:set>
                                    <p:anim calcmode="discrete" valueType="clr">
                                      <p:cBhvr override="childStyle">
                                        <p:cTn id="33" dur="80"/>
                                        <p:tgtEl>
                                          <p:spTgt spid="2783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27833">
                                            <p:txEl>
                                              <p:pRg st="0" end="0"/>
                                            </p:txEl>
                                          </p:spTgt>
                                        </p:tgtEl>
                                        <p:attrNameLst>
                                          <p:attrName>fillcolor</p:attrName>
                                        </p:attrNameLst>
                                      </p:cBhvr>
                                      <p:tavLst>
                                        <p:tav tm="0">
                                          <p:val>
                                            <p:clrVal>
                                              <a:schemeClr val="accent2"/>
                                            </p:clrVal>
                                          </p:val>
                                        </p:tav>
                                        <p:tav tm="50000">
                                          <p:val>
                                            <p:clrVal>
                                              <a:schemeClr val="hlink"/>
                                            </p:clrVal>
                                          </p:val>
                                        </p:tav>
                                      </p:tavLst>
                                    </p:anim>
                                    <p:set>
                                      <p:cBhvr>
                                        <p:cTn id="35" dur="80"/>
                                        <p:tgtEl>
                                          <p:spTgt spid="27833">
                                            <p:txEl>
                                              <p:pRg st="0" end="0"/>
                                            </p:txEl>
                                          </p:spTgt>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21" presetClass="exit" presetSubtype="4" fill="hold" nodeType="clickEffect">
                                  <p:stCondLst>
                                    <p:cond delay="0"/>
                                  </p:stCondLst>
                                  <p:iterate type="lt">
                                    <p:tmPct val="0"/>
                                  </p:iterate>
                                  <p:childTnLst>
                                    <p:animEffect transition="out" filter="wheel(4)">
                                      <p:cBhvr>
                                        <p:cTn id="39" dur="2000"/>
                                        <p:tgtEl>
                                          <p:spTgt spid="27833">
                                            <p:txEl>
                                              <p:pRg st="0" end="0"/>
                                            </p:txEl>
                                          </p:spTgt>
                                        </p:tgtEl>
                                      </p:cBhvr>
                                    </p:animEffect>
                                    <p:set>
                                      <p:cBhvr>
                                        <p:cTn id="40" dur="1" fill="hold">
                                          <p:stCondLst>
                                            <p:cond delay="1999"/>
                                          </p:stCondLst>
                                        </p:cTn>
                                        <p:tgtEl>
                                          <p:spTgt spid="27833">
                                            <p:txEl>
                                              <p:pRg st="0" end="0"/>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6" presetClass="entr" presetSubtype="26" fill="hold" grpId="0" nodeType="clickEffect">
                                  <p:stCondLst>
                                    <p:cond delay="0"/>
                                  </p:stCondLst>
                                  <p:childTnLst>
                                    <p:set>
                                      <p:cBhvr>
                                        <p:cTn id="44" dur="1" fill="hold">
                                          <p:stCondLst>
                                            <p:cond delay="0"/>
                                          </p:stCondLst>
                                        </p:cTn>
                                        <p:tgtEl>
                                          <p:spTgt spid="27851"/>
                                        </p:tgtEl>
                                        <p:attrNameLst>
                                          <p:attrName>style.visibility</p:attrName>
                                        </p:attrNameLst>
                                      </p:cBhvr>
                                      <p:to>
                                        <p:strVal val="visible"/>
                                      </p:to>
                                    </p:set>
                                    <p:animEffect transition="in" filter="barn(inHorizontal)">
                                      <p:cBhvr>
                                        <p:cTn id="45" dur="500"/>
                                        <p:tgtEl>
                                          <p:spTgt spid="27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91" grpId="0" bldLvl="0" animBg="1"/>
      <p:bldP spid="27692" grpId="0"/>
      <p:bldP spid="27801" grpId="0"/>
      <p:bldP spid="27802" grpId="0"/>
      <p:bldP spid="2785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Text Box 3"/>
          <p:cNvSpPr txBox="1"/>
          <p:nvPr/>
        </p:nvSpPr>
        <p:spPr>
          <a:xfrm>
            <a:off x="1524000" y="4572000"/>
            <a:ext cx="8763000" cy="1938020"/>
          </a:xfrm>
          <a:prstGeom prst="rect">
            <a:avLst/>
          </a:prstGeom>
          <a:noFill/>
          <a:ln w="9525">
            <a:noFill/>
          </a:ln>
        </p:spPr>
        <p:txBody>
          <a:bodyPr>
            <a:spAutoFit/>
          </a:bodyPr>
          <a:lstStyle/>
          <a:p>
            <a:pPr indent="400050" algn="just">
              <a:spcBef>
                <a:spcPct val="10000"/>
              </a:spcBef>
              <a:buClr>
                <a:schemeClr val="accent1"/>
              </a:buClr>
              <a:buFont typeface="Wingdings" panose="05000000000000000000" pitchFamily="2" charset="2"/>
            </a:pPr>
            <a:r>
              <a:rPr sz="3000" dirty="0">
                <a:solidFill>
                  <a:srgbClr val="0409CE"/>
                </a:solidFill>
                <a:latin typeface="Times New Roman" panose="02020603050405020304" pitchFamily="18" charset="0"/>
              </a:rPr>
              <a:t>Lò xo càng bị nén nhiều thì công do lò xo sinh ra càng lớn, nghĩa là thế năng của lò xo càng lớn. Vì thế năng này phụ thuộc vào độ biến dạng đàn hồi, nên được gọi là</a:t>
            </a:r>
            <a:r>
              <a:rPr sz="3000" dirty="0">
                <a:latin typeface="Times New Roman" panose="02020603050405020304" pitchFamily="18" charset="0"/>
              </a:rPr>
              <a:t> </a:t>
            </a:r>
            <a:r>
              <a:rPr sz="3000" dirty="0">
                <a:solidFill>
                  <a:srgbClr val="FF0000"/>
                </a:solidFill>
                <a:latin typeface="Times New Roman" panose="02020603050405020304" pitchFamily="18" charset="0"/>
              </a:rPr>
              <a:t>thế năng đàn hồi.</a:t>
            </a:r>
            <a:endParaRPr sz="3000" dirty="0">
              <a:solidFill>
                <a:srgbClr val="0409CE"/>
              </a:solidFill>
              <a:latin typeface="Times New Roman" panose="02020603050405020304" pitchFamily="18" charset="0"/>
            </a:endParaRPr>
          </a:p>
        </p:txBody>
      </p:sp>
      <p:grpSp>
        <p:nvGrpSpPr>
          <p:cNvPr id="13315" name="Group 5"/>
          <p:cNvGrpSpPr/>
          <p:nvPr/>
        </p:nvGrpSpPr>
        <p:grpSpPr>
          <a:xfrm>
            <a:off x="1905000" y="76200"/>
            <a:ext cx="8686800" cy="6858000"/>
            <a:chOff x="240" y="0"/>
            <a:chExt cx="5472" cy="4320"/>
          </a:xfrm>
        </p:grpSpPr>
        <p:sp>
          <p:nvSpPr>
            <p:cNvPr id="13338" name="Line 6"/>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13339" name="Line 7"/>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13340" name="Line 8"/>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13341" name="Line 9"/>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13317" name="Text Box 11"/>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 Thế năng</a:t>
            </a:r>
          </a:p>
        </p:txBody>
      </p:sp>
      <p:sp>
        <p:nvSpPr>
          <p:cNvPr id="13318" name="Text Box 12"/>
          <p:cNvSpPr txBox="1"/>
          <p:nvPr/>
        </p:nvSpPr>
        <p:spPr>
          <a:xfrm>
            <a:off x="1752600" y="990600"/>
            <a:ext cx="3733800" cy="553085"/>
          </a:xfrm>
          <a:prstGeom prst="rect">
            <a:avLst/>
          </a:prstGeom>
          <a:noFill/>
          <a:ln w="9525">
            <a:noFill/>
          </a:ln>
        </p:spPr>
        <p:txBody>
          <a:bodyPr>
            <a:spAutoFit/>
          </a:bodyPr>
          <a:lstStyle/>
          <a:p>
            <a:pPr algn="just">
              <a:spcBef>
                <a:spcPct val="20000"/>
              </a:spcBef>
            </a:pPr>
            <a:r>
              <a:rPr sz="3000" u="sng" dirty="0">
                <a:solidFill>
                  <a:srgbClr val="0409CE"/>
                </a:solidFill>
                <a:latin typeface="Times New Roman" panose="02020603050405020304" pitchFamily="18" charset="0"/>
                <a:cs typeface="Times New Roman" panose="02020603050405020304" pitchFamily="18" charset="0"/>
              </a:rPr>
              <a:t>2. Thế năng đàn hồi</a:t>
            </a:r>
          </a:p>
        </p:txBody>
      </p:sp>
      <p:grpSp>
        <p:nvGrpSpPr>
          <p:cNvPr id="52237" name="Group 13"/>
          <p:cNvGrpSpPr/>
          <p:nvPr/>
        </p:nvGrpSpPr>
        <p:grpSpPr>
          <a:xfrm>
            <a:off x="8624888" y="1546225"/>
            <a:ext cx="1981200" cy="1189038"/>
            <a:chOff x="4212" y="1536"/>
            <a:chExt cx="1248" cy="749"/>
          </a:xfrm>
        </p:grpSpPr>
        <p:sp>
          <p:nvSpPr>
            <p:cNvPr id="13333" name="AutoShape 14" descr="Medium wood"/>
            <p:cNvSpPr/>
            <p:nvPr/>
          </p:nvSpPr>
          <p:spPr>
            <a:xfrm rot="-1338882" flipH="1">
              <a:off x="4311" y="2028"/>
              <a:ext cx="984" cy="257"/>
            </a:xfrm>
            <a:prstGeom prst="parallelogram">
              <a:avLst>
                <a:gd name="adj" fmla="val 81078"/>
              </a:avLst>
            </a:prstGeom>
            <a:blipFill rotWithShape="1">
              <a:blip r:embed="rId2" cstate="print"/>
            </a:blipFill>
            <a:ln w="9525" cap="flat" cmpd="sng">
              <a:prstDash val="solid"/>
              <a:miter/>
              <a:headEnd type="none" w="med" len="med"/>
              <a:tailEnd type="none" w="med" len="med"/>
            </a:ln>
            <a:scene3d>
              <a:camera prst="legacyPerspectiveFront">
                <a:rot lat="18900000" lon="21000000" rev="0"/>
              </a:camera>
              <a:lightRig rig="legacyFlat2" dir="t"/>
            </a:scene3d>
            <a:sp3d extrusionH="430200" prstMaterial="legacyMatte">
              <a:bevelT w="13500" h="13500" prst="angle"/>
              <a:bevelB w="13500" h="13500" prst="angle"/>
              <a:extrusionClr>
                <a:srgbClr val="996633"/>
              </a:extrusionClr>
            </a:sp3d>
          </p:spPr>
          <p:txBody>
            <a:bodyPr wrap="none" anchor="ctr">
              <a:flatTx/>
            </a:bodyPr>
            <a:lstStyle/>
            <a:p>
              <a:endParaRPr dirty="0">
                <a:latin typeface="Arial" panose="020B0604020202020204" pitchFamily="34" charset="0"/>
              </a:endParaRPr>
            </a:p>
          </p:txBody>
        </p:sp>
        <p:sp>
          <p:nvSpPr>
            <p:cNvPr id="13334" name="Oval 15"/>
            <p:cNvSpPr/>
            <p:nvPr/>
          </p:nvSpPr>
          <p:spPr>
            <a:xfrm rot="-650296">
              <a:off x="4212" y="1536"/>
              <a:ext cx="1248" cy="676"/>
            </a:xfrm>
            <a:prstGeom prst="ellipse">
              <a:avLst/>
            </a:prstGeom>
            <a:noFill/>
            <a:ln w="9525" cap="flat" cmpd="sng">
              <a:solidFill>
                <a:schemeClr val="tx1"/>
              </a:solidFill>
              <a:prstDash val="solid"/>
              <a:headEnd type="none" w="med" len="med"/>
              <a:tailEnd type="none" w="med" len="med"/>
            </a:ln>
            <a:scene3d>
              <a:camera prst="legacyObliqueTopLeft">
                <a:rot lat="0" lon="0" rev="0"/>
              </a:camera>
              <a:lightRig rig="legacyFlat3" dir="t"/>
            </a:scene3d>
            <a:sp3d extrusionH="430200" prstMaterial="legacyMatte">
              <a:bevelT w="13500" h="13500" prst="angle"/>
              <a:bevelB w="13500" h="13500" prst="angle"/>
              <a:extrusionClr>
                <a:srgbClr val="B7D5E7"/>
              </a:extrusionClr>
            </a:sp3d>
          </p:spPr>
          <p:txBody>
            <a:bodyPr wrap="none" anchor="ctr">
              <a:flatTx/>
            </a:bodyPr>
            <a:lstStyle/>
            <a:p>
              <a:endParaRPr dirty="0">
                <a:latin typeface="Arial" panose="020B0604020202020204" pitchFamily="34" charset="0"/>
              </a:endParaRPr>
            </a:p>
          </p:txBody>
        </p:sp>
        <p:sp>
          <p:nvSpPr>
            <p:cNvPr id="13335" name="Line 16"/>
            <p:cNvSpPr/>
            <p:nvPr/>
          </p:nvSpPr>
          <p:spPr>
            <a:xfrm>
              <a:off x="4789" y="1541"/>
              <a:ext cx="0" cy="588"/>
            </a:xfrm>
            <a:prstGeom prst="line">
              <a:avLst/>
            </a:prstGeom>
            <a:ln w="38100" cap="flat" cmpd="sng">
              <a:solidFill>
                <a:schemeClr val="tx1"/>
              </a:solidFill>
              <a:prstDash val="solid"/>
              <a:headEnd type="none" w="med" len="med"/>
              <a:tailEnd type="none" w="med" len="med"/>
            </a:ln>
          </p:spPr>
        </p:sp>
        <p:sp>
          <p:nvSpPr>
            <p:cNvPr id="13336" name="Oval 17"/>
            <p:cNvSpPr/>
            <p:nvPr/>
          </p:nvSpPr>
          <p:spPr>
            <a:xfrm>
              <a:off x="4717" y="2117"/>
              <a:ext cx="144" cy="48"/>
            </a:xfrm>
            <a:prstGeom prst="ellipse">
              <a:avLst/>
            </a:prstGeom>
            <a:solidFill>
              <a:schemeClr val="tx1"/>
            </a:soli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13337" name="Oval 18"/>
            <p:cNvSpPr/>
            <p:nvPr/>
          </p:nvSpPr>
          <p:spPr>
            <a:xfrm rot="-650296">
              <a:off x="4212" y="1541"/>
              <a:ext cx="1248" cy="677"/>
            </a:xfrm>
            <a:prstGeom prst="ellipse">
              <a:avLst/>
            </a:prstGeom>
            <a:noFill/>
            <a:ln w="38100" cap="flat" cmpd="sng">
              <a:solidFill>
                <a:srgbClr val="808080"/>
              </a:solidFill>
              <a:prstDash val="solid"/>
              <a:headEnd type="none" w="med" len="med"/>
              <a:tailEnd type="none" w="med" len="med"/>
            </a:ln>
          </p:spPr>
          <p:txBody>
            <a:bodyPr wrap="none" anchor="ctr"/>
            <a:lstStyle/>
            <a:p>
              <a:endParaRPr dirty="0">
                <a:latin typeface="Arial" panose="020B0604020202020204" pitchFamily="34" charset="0"/>
              </a:endParaRPr>
            </a:p>
          </p:txBody>
        </p:sp>
      </p:grpSp>
      <p:grpSp>
        <p:nvGrpSpPr>
          <p:cNvPr id="52243" name="Group 19"/>
          <p:cNvGrpSpPr/>
          <p:nvPr/>
        </p:nvGrpSpPr>
        <p:grpSpPr>
          <a:xfrm>
            <a:off x="5791200" y="1470025"/>
            <a:ext cx="1905000" cy="1700213"/>
            <a:chOff x="2364" y="1353"/>
            <a:chExt cx="1332" cy="1215"/>
          </a:xfrm>
        </p:grpSpPr>
        <p:grpSp>
          <p:nvGrpSpPr>
            <p:cNvPr id="13328" name="Group 20"/>
            <p:cNvGrpSpPr/>
            <p:nvPr/>
          </p:nvGrpSpPr>
          <p:grpSpPr>
            <a:xfrm>
              <a:off x="2367" y="1353"/>
              <a:ext cx="1329" cy="1215"/>
              <a:chOff x="2367" y="1353"/>
              <a:chExt cx="1329" cy="1215"/>
            </a:xfrm>
          </p:grpSpPr>
          <p:sp>
            <p:nvSpPr>
              <p:cNvPr id="13330" name="AutoShape 21" descr="Medium wood"/>
              <p:cNvSpPr/>
              <p:nvPr/>
            </p:nvSpPr>
            <p:spPr>
              <a:xfrm rot="-1338882" flipH="1">
                <a:off x="2510" y="2272"/>
                <a:ext cx="1135" cy="296"/>
              </a:xfrm>
              <a:prstGeom prst="parallelogram">
                <a:avLst>
                  <a:gd name="adj" fmla="val 81198"/>
                </a:avLst>
              </a:prstGeom>
              <a:blipFill rotWithShape="1">
                <a:blip r:embed="rId2" cstate="print"/>
              </a:blipFill>
              <a:ln w="9525" cap="flat" cmpd="sng">
                <a:prstDash val="solid"/>
                <a:miter/>
                <a:headEnd type="none" w="med" len="med"/>
                <a:tailEnd type="none" w="med" len="med"/>
              </a:ln>
              <a:scene3d>
                <a:camera prst="legacyPerspectiveFront">
                  <a:rot lat="18900000" lon="21000000" rev="0"/>
                </a:camera>
                <a:lightRig rig="legacyFlat2" dir="t"/>
              </a:scene3d>
              <a:sp3d extrusionH="430200" prstMaterial="legacyMatte">
                <a:bevelT w="13500" h="13500" prst="angle"/>
                <a:bevelB w="13500" h="13500" prst="angle"/>
                <a:extrusionClr>
                  <a:srgbClr val="996633"/>
                </a:extrusionClr>
              </a:sp3d>
            </p:spPr>
            <p:txBody>
              <a:bodyPr wrap="none" anchor="ctr">
                <a:flatTx/>
              </a:bodyPr>
              <a:lstStyle/>
              <a:p>
                <a:endParaRPr dirty="0">
                  <a:latin typeface="Arial" panose="020B0604020202020204" pitchFamily="34" charset="0"/>
                </a:endParaRPr>
              </a:p>
            </p:txBody>
          </p:sp>
          <p:sp>
            <p:nvSpPr>
              <p:cNvPr id="13331" name="Oval 22"/>
              <p:cNvSpPr/>
              <p:nvPr/>
            </p:nvSpPr>
            <p:spPr>
              <a:xfrm rot="-753851">
                <a:off x="2367" y="1353"/>
                <a:ext cx="1329" cy="1119"/>
              </a:xfrm>
              <a:prstGeom prst="ellipse">
                <a:avLst/>
              </a:prstGeom>
              <a:noFill/>
              <a:ln w="9525" cap="flat" cmpd="sng">
                <a:solidFill>
                  <a:schemeClr val="tx1"/>
                </a:solidFill>
                <a:prstDash val="solid"/>
                <a:headEnd type="none" w="med" len="med"/>
                <a:tailEnd type="none" w="med" len="med"/>
              </a:ln>
              <a:scene3d>
                <a:camera prst="legacyObliqueTopLeft">
                  <a:rot lat="0" lon="0" rev="0"/>
                </a:camera>
                <a:lightRig rig="legacyFlat3" dir="t"/>
              </a:scene3d>
              <a:sp3d extrusionH="430200" prstMaterial="legacyMatte">
                <a:bevelT w="13500" h="13500" prst="angle"/>
                <a:bevelB w="13500" h="13500" prst="angle"/>
                <a:extrusionClr>
                  <a:srgbClr val="B7D5E7"/>
                </a:extrusionClr>
              </a:sp3d>
            </p:spPr>
            <p:txBody>
              <a:bodyPr wrap="none" anchor="ctr">
                <a:flatTx/>
              </a:bodyPr>
              <a:lstStyle/>
              <a:p>
                <a:endParaRPr dirty="0">
                  <a:latin typeface="Arial" panose="020B0604020202020204" pitchFamily="34" charset="0"/>
                </a:endParaRPr>
              </a:p>
            </p:txBody>
          </p:sp>
          <p:sp>
            <p:nvSpPr>
              <p:cNvPr id="13332" name="Oval 23"/>
              <p:cNvSpPr/>
              <p:nvPr/>
            </p:nvSpPr>
            <p:spPr>
              <a:xfrm>
                <a:off x="3000" y="2388"/>
                <a:ext cx="144" cy="48"/>
              </a:xfrm>
              <a:prstGeom prst="ellipse">
                <a:avLst/>
              </a:prstGeom>
              <a:solidFill>
                <a:schemeClr val="tx1"/>
              </a:soli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grpSp>
        <p:sp>
          <p:nvSpPr>
            <p:cNvPr id="13329" name="Oval 24"/>
            <p:cNvSpPr/>
            <p:nvPr/>
          </p:nvSpPr>
          <p:spPr>
            <a:xfrm rot="-753851">
              <a:off x="2364" y="1356"/>
              <a:ext cx="1329" cy="1119"/>
            </a:xfrm>
            <a:prstGeom prst="ellipse">
              <a:avLst/>
            </a:prstGeom>
            <a:noFill/>
            <a:ln w="38100" cap="flat" cmpd="sng">
              <a:solidFill>
                <a:srgbClr val="808080"/>
              </a:solidFill>
              <a:prstDash val="solid"/>
              <a:headEnd type="none" w="med" len="med"/>
              <a:tailEnd type="none" w="med" len="med"/>
            </a:ln>
          </p:spPr>
          <p:txBody>
            <a:bodyPr wrap="none" anchor="ctr"/>
            <a:lstStyle/>
            <a:p>
              <a:endParaRPr dirty="0">
                <a:latin typeface="Arial" panose="020B0604020202020204" pitchFamily="34" charset="0"/>
              </a:endParaRPr>
            </a:p>
          </p:txBody>
        </p:sp>
      </p:grpSp>
      <p:sp>
        <p:nvSpPr>
          <p:cNvPr id="52249" name="Line 25"/>
          <p:cNvSpPr/>
          <p:nvPr/>
        </p:nvSpPr>
        <p:spPr>
          <a:xfrm>
            <a:off x="7924800" y="2232025"/>
            <a:ext cx="457200" cy="0"/>
          </a:xfrm>
          <a:prstGeom prst="line">
            <a:avLst/>
          </a:prstGeom>
          <a:ln w="76200" cap="flat" cmpd="sng">
            <a:solidFill>
              <a:srgbClr val="0000FF"/>
            </a:solidFill>
            <a:prstDash val="solid"/>
            <a:headEnd type="none" w="med" len="med"/>
            <a:tailEnd type="triangle" w="med" len="med"/>
          </a:ln>
        </p:spPr>
      </p:sp>
      <p:sp>
        <p:nvSpPr>
          <p:cNvPr id="52250" name="AutoShape 26" descr="Oak"/>
          <p:cNvSpPr/>
          <p:nvPr/>
        </p:nvSpPr>
        <p:spPr>
          <a:xfrm rot="-568157" flipH="1">
            <a:off x="9150350" y="1219200"/>
            <a:ext cx="693738" cy="174625"/>
          </a:xfrm>
          <a:prstGeom prst="parallelogram">
            <a:avLst>
              <a:gd name="adj" fmla="val 110187"/>
            </a:avLst>
          </a:prstGeom>
          <a:blipFill rotWithShape="1">
            <a:blip r:embed="rId3" cstate="print"/>
          </a:blipFill>
          <a:ln w="9525" cap="flat" cmpd="sng">
            <a:prstDash val="solid"/>
            <a:miter/>
            <a:headEnd type="none" w="med" len="med"/>
            <a:tailEnd type="none" w="med" len="med"/>
          </a:ln>
          <a:scene3d>
            <a:camera prst="legacyPerspectiveFront">
              <a:rot lat="19800000" lon="0" rev="0"/>
            </a:camera>
            <a:lightRig rig="legacyFlat2" dir="t"/>
          </a:scene3d>
          <a:sp3d extrusionH="430200" prstMaterial="legacyMatte">
            <a:bevelT w="13500" h="13500" prst="angle"/>
            <a:bevelB w="13500" h="13500" prst="angle"/>
            <a:extrusionClr>
              <a:srgbClr val="FFCC99"/>
            </a:extrusionClr>
          </a:sp3d>
        </p:spPr>
        <p:txBody>
          <a:bodyPr wrap="none" anchor="ctr">
            <a:flatTx/>
          </a:bodyPr>
          <a:lstStyle/>
          <a:p>
            <a:endParaRPr dirty="0">
              <a:latin typeface="Arial" panose="020B0604020202020204" pitchFamily="34" charset="0"/>
            </a:endParaRPr>
          </a:p>
        </p:txBody>
      </p:sp>
      <p:sp>
        <p:nvSpPr>
          <p:cNvPr id="52251" name="Text Box 27"/>
          <p:cNvSpPr txBox="1"/>
          <p:nvPr/>
        </p:nvSpPr>
        <p:spPr>
          <a:xfrm>
            <a:off x="7467600" y="3832225"/>
            <a:ext cx="1600200" cy="460375"/>
          </a:xfrm>
          <a:prstGeom prst="rect">
            <a:avLst/>
          </a:prstGeom>
          <a:noFill/>
          <a:ln w="9525">
            <a:noFill/>
          </a:ln>
        </p:spPr>
        <p:txBody>
          <a:bodyPr>
            <a:spAutoFit/>
          </a:bodyPr>
          <a:lstStyle/>
          <a:p>
            <a:pPr>
              <a:spcBef>
                <a:spcPct val="50000"/>
              </a:spcBef>
            </a:pPr>
            <a:r>
              <a:rPr sz="2400" b="1" dirty="0">
                <a:latin typeface="Arial" panose="020B0604020202020204" pitchFamily="34" charset="0"/>
              </a:rPr>
              <a:t>Hình 16.2 </a:t>
            </a:r>
          </a:p>
        </p:txBody>
      </p:sp>
      <p:sp>
        <p:nvSpPr>
          <p:cNvPr id="52252" name="Text Box 28"/>
          <p:cNvSpPr txBox="1"/>
          <p:nvPr/>
        </p:nvSpPr>
        <p:spPr>
          <a:xfrm>
            <a:off x="6629400" y="3556000"/>
            <a:ext cx="380365" cy="521970"/>
          </a:xfrm>
          <a:prstGeom prst="rect">
            <a:avLst/>
          </a:prstGeom>
          <a:noFill/>
          <a:ln w="9525">
            <a:noFill/>
          </a:ln>
        </p:spPr>
        <p:txBody>
          <a:bodyPr wrap="none">
            <a:spAutoFit/>
          </a:bodyPr>
          <a:lstStyle/>
          <a:p>
            <a:r>
              <a:rPr sz="2800" dirty="0">
                <a:latin typeface="Arial" panose="020B0604020202020204" pitchFamily="34" charset="0"/>
              </a:rPr>
              <a:t>a</a:t>
            </a:r>
          </a:p>
        </p:txBody>
      </p:sp>
      <p:sp>
        <p:nvSpPr>
          <p:cNvPr id="52253" name="Text Box 29"/>
          <p:cNvSpPr txBox="1"/>
          <p:nvPr/>
        </p:nvSpPr>
        <p:spPr>
          <a:xfrm>
            <a:off x="9144000" y="3527425"/>
            <a:ext cx="368935" cy="460375"/>
          </a:xfrm>
          <a:prstGeom prst="rect">
            <a:avLst/>
          </a:prstGeom>
          <a:noFill/>
          <a:ln w="9525">
            <a:noFill/>
          </a:ln>
        </p:spPr>
        <p:txBody>
          <a:bodyPr wrap="none">
            <a:spAutoFit/>
          </a:bodyPr>
          <a:lstStyle/>
          <a:p>
            <a:r>
              <a:rPr sz="2400" b="1" dirty="0">
                <a:latin typeface="Arial" panose="020B0604020202020204" pitchFamily="34" charset="0"/>
              </a:rPr>
              <a:t>b</a:t>
            </a:r>
          </a:p>
        </p:txBody>
      </p:sp>
      <p:sp>
        <p:nvSpPr>
          <p:cNvPr id="52254" name="Text Box 30"/>
          <p:cNvSpPr txBox="1"/>
          <p:nvPr/>
        </p:nvSpPr>
        <p:spPr>
          <a:xfrm>
            <a:off x="1524000" y="2270125"/>
            <a:ext cx="4267200" cy="1476375"/>
          </a:xfrm>
          <a:prstGeom prst="rect">
            <a:avLst/>
          </a:prstGeom>
          <a:noFill/>
          <a:ln w="9525">
            <a:noFill/>
          </a:ln>
        </p:spPr>
        <p:txBody>
          <a:bodyPr>
            <a:spAutoFit/>
          </a:bodyPr>
          <a:lstStyle/>
          <a:p>
            <a:pPr>
              <a:spcBef>
                <a:spcPct val="50000"/>
              </a:spcBef>
            </a:pPr>
            <a:r>
              <a:rPr sz="3000" dirty="0">
                <a:solidFill>
                  <a:srgbClr val="0409CE"/>
                </a:solidFill>
                <a:latin typeface="Times New Roman" panose="02020603050405020304" pitchFamily="18" charset="0"/>
                <a:cs typeface="Times New Roman" panose="02020603050405020304" pitchFamily="18" charset="0"/>
              </a:rPr>
              <a:t>Cơ năng trong trường hợp này cũng được gọi là </a:t>
            </a:r>
            <a:r>
              <a:rPr sz="3000" dirty="0">
                <a:solidFill>
                  <a:srgbClr val="FF3300"/>
                </a:solidFill>
                <a:latin typeface="Times New Roman" panose="02020603050405020304" pitchFamily="18" charset="0"/>
                <a:cs typeface="Times New Roman" panose="02020603050405020304" pitchFamily="18" charset="0"/>
              </a:rPr>
              <a:t>thế năng</a:t>
            </a:r>
          </a:p>
        </p:txBody>
      </p:sp>
      <p:sp>
        <p:nvSpPr>
          <p:cNvPr id="52255" name="Text Box 31"/>
          <p:cNvSpPr txBox="1"/>
          <p:nvPr/>
        </p:nvSpPr>
        <p:spPr>
          <a:xfrm>
            <a:off x="1676400" y="4292600"/>
            <a:ext cx="8839200" cy="953135"/>
          </a:xfrm>
          <a:prstGeom prst="rect">
            <a:avLst/>
          </a:prstGeom>
          <a:noFill/>
          <a:ln w="9525">
            <a:noFill/>
          </a:ln>
        </p:spPr>
        <p:txBody>
          <a:bodyPr>
            <a:spAutoFit/>
          </a:bodyPr>
          <a:lstStyle/>
          <a:p>
            <a:pPr>
              <a:spcBef>
                <a:spcPct val="50000"/>
              </a:spcBef>
            </a:pPr>
            <a:r>
              <a:rPr sz="2800" dirty="0">
                <a:solidFill>
                  <a:srgbClr val="0409CE"/>
                </a:solidFill>
                <a:latin typeface="Times New Roman" panose="02020603050405020304" pitchFamily="18" charset="0"/>
                <a:cs typeface="Times New Roman" panose="02020603050405020304" pitchFamily="18" charset="0"/>
              </a:rPr>
              <a:t>Lò xo càng bị nén nhiều thì công do lò xo sinh ra như thế nào?</a:t>
            </a:r>
            <a:r>
              <a:rPr dirty="0">
                <a:solidFill>
                  <a:srgbClr val="0409CE"/>
                </a:solidFill>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237"/>
                                        </p:tgtEl>
                                        <p:attrNameLst>
                                          <p:attrName>style.visibility</p:attrName>
                                        </p:attrNameLst>
                                      </p:cBhvr>
                                      <p:to>
                                        <p:strVal val="visible"/>
                                      </p:to>
                                    </p:set>
                                    <p:animEffect transition="in" filter="fade">
                                      <p:cBhvr>
                                        <p:cTn id="7" dur="2000"/>
                                        <p:tgtEl>
                                          <p:spTgt spid="52237"/>
                                        </p:tgtEl>
                                      </p:cBhvr>
                                    </p:animEffect>
                                  </p:childTnLst>
                                </p:cTn>
                              </p:par>
                              <p:par>
                                <p:cTn id="8" presetID="10" presetClass="entr" presetSubtype="0" fill="hold" nodeType="withEffect">
                                  <p:stCondLst>
                                    <p:cond delay="0"/>
                                  </p:stCondLst>
                                  <p:childTnLst>
                                    <p:set>
                                      <p:cBhvr>
                                        <p:cTn id="9" dur="1" fill="hold">
                                          <p:stCondLst>
                                            <p:cond delay="0"/>
                                          </p:stCondLst>
                                        </p:cTn>
                                        <p:tgtEl>
                                          <p:spTgt spid="52243"/>
                                        </p:tgtEl>
                                        <p:attrNameLst>
                                          <p:attrName>style.visibility</p:attrName>
                                        </p:attrNameLst>
                                      </p:cBhvr>
                                      <p:to>
                                        <p:strVal val="visible"/>
                                      </p:to>
                                    </p:set>
                                    <p:animEffect transition="in" filter="fade">
                                      <p:cBhvr>
                                        <p:cTn id="10" dur="2000"/>
                                        <p:tgtEl>
                                          <p:spTgt spid="52243"/>
                                        </p:tgtEl>
                                      </p:cBhvr>
                                    </p:animEffect>
                                  </p:childTnLst>
                                </p:cTn>
                              </p:par>
                              <p:par>
                                <p:cTn id="11" presetID="10" presetClass="entr" presetSubtype="0" fill="hold" nodeType="withEffect">
                                  <p:stCondLst>
                                    <p:cond delay="0"/>
                                  </p:stCondLst>
                                  <p:childTnLst>
                                    <p:set>
                                      <p:cBhvr>
                                        <p:cTn id="12" dur="1" fill="hold">
                                          <p:stCondLst>
                                            <p:cond delay="0"/>
                                          </p:stCondLst>
                                        </p:cTn>
                                        <p:tgtEl>
                                          <p:spTgt spid="52249"/>
                                        </p:tgtEl>
                                        <p:attrNameLst>
                                          <p:attrName>style.visibility</p:attrName>
                                        </p:attrNameLst>
                                      </p:cBhvr>
                                      <p:to>
                                        <p:strVal val="visible"/>
                                      </p:to>
                                    </p:set>
                                    <p:animEffect transition="in" filter="fade">
                                      <p:cBhvr>
                                        <p:cTn id="13" dur="2000"/>
                                        <p:tgtEl>
                                          <p:spTgt spid="5224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2250"/>
                                        </p:tgtEl>
                                        <p:attrNameLst>
                                          <p:attrName>style.visibility</p:attrName>
                                        </p:attrNameLst>
                                      </p:cBhvr>
                                      <p:to>
                                        <p:strVal val="visible"/>
                                      </p:to>
                                    </p:set>
                                    <p:animEffect transition="in" filter="fade">
                                      <p:cBhvr>
                                        <p:cTn id="16" dur="2000"/>
                                        <p:tgtEl>
                                          <p:spTgt spid="52250"/>
                                        </p:tgtEl>
                                      </p:cBhvr>
                                    </p:animEffect>
                                  </p:childTnLst>
                                </p:cTn>
                              </p:par>
                              <p:par>
                                <p:cTn id="17" presetID="10" presetClass="entr" presetSubtype="0" fill="hold" nodeType="withEffect">
                                  <p:stCondLst>
                                    <p:cond delay="0"/>
                                  </p:stCondLst>
                                  <p:childTnLst>
                                    <p:set>
                                      <p:cBhvr>
                                        <p:cTn id="18" dur="1" fill="hold">
                                          <p:stCondLst>
                                            <p:cond delay="0"/>
                                          </p:stCondLst>
                                        </p:cTn>
                                        <p:tgtEl>
                                          <p:spTgt spid="52251"/>
                                        </p:tgtEl>
                                        <p:attrNameLst>
                                          <p:attrName>style.visibility</p:attrName>
                                        </p:attrNameLst>
                                      </p:cBhvr>
                                      <p:to>
                                        <p:strVal val="visible"/>
                                      </p:to>
                                    </p:set>
                                    <p:animEffect transition="in" filter="fade">
                                      <p:cBhvr>
                                        <p:cTn id="19" dur="2000"/>
                                        <p:tgtEl>
                                          <p:spTgt spid="52251"/>
                                        </p:tgtEl>
                                      </p:cBhvr>
                                    </p:animEffect>
                                  </p:childTnLst>
                                </p:cTn>
                              </p:par>
                              <p:par>
                                <p:cTn id="20" presetID="10" presetClass="entr" presetSubtype="0" fill="hold" nodeType="withEffect">
                                  <p:stCondLst>
                                    <p:cond delay="0"/>
                                  </p:stCondLst>
                                  <p:childTnLst>
                                    <p:set>
                                      <p:cBhvr>
                                        <p:cTn id="21" dur="1" fill="hold">
                                          <p:stCondLst>
                                            <p:cond delay="0"/>
                                          </p:stCondLst>
                                        </p:cTn>
                                        <p:tgtEl>
                                          <p:spTgt spid="52252"/>
                                        </p:tgtEl>
                                        <p:attrNameLst>
                                          <p:attrName>style.visibility</p:attrName>
                                        </p:attrNameLst>
                                      </p:cBhvr>
                                      <p:to>
                                        <p:strVal val="visible"/>
                                      </p:to>
                                    </p:set>
                                    <p:animEffect transition="in" filter="fade">
                                      <p:cBhvr>
                                        <p:cTn id="22" dur="2000"/>
                                        <p:tgtEl>
                                          <p:spTgt spid="52252"/>
                                        </p:tgtEl>
                                      </p:cBhvr>
                                    </p:animEffect>
                                  </p:childTnLst>
                                </p:cTn>
                              </p:par>
                              <p:par>
                                <p:cTn id="23" presetID="10" presetClass="entr" presetSubtype="0" fill="hold" nodeType="withEffect">
                                  <p:stCondLst>
                                    <p:cond delay="0"/>
                                  </p:stCondLst>
                                  <p:childTnLst>
                                    <p:set>
                                      <p:cBhvr>
                                        <p:cTn id="24" dur="1" fill="hold">
                                          <p:stCondLst>
                                            <p:cond delay="0"/>
                                          </p:stCondLst>
                                        </p:cTn>
                                        <p:tgtEl>
                                          <p:spTgt spid="52253"/>
                                        </p:tgtEl>
                                        <p:attrNameLst>
                                          <p:attrName>style.visibility</p:attrName>
                                        </p:attrNameLst>
                                      </p:cBhvr>
                                      <p:to>
                                        <p:strVal val="visible"/>
                                      </p:to>
                                    </p:set>
                                    <p:animEffect transition="in" filter="fade">
                                      <p:cBhvr>
                                        <p:cTn id="25" dur="2000"/>
                                        <p:tgtEl>
                                          <p:spTgt spid="52253"/>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52254">
                                            <p:txEl>
                                              <p:pRg st="0" end="0"/>
                                            </p:txEl>
                                          </p:spTgt>
                                        </p:tgtEl>
                                        <p:attrNameLst>
                                          <p:attrName>style.visibility</p:attrName>
                                        </p:attrNameLst>
                                      </p:cBhvr>
                                      <p:to>
                                        <p:strVal val="visible"/>
                                      </p:to>
                                    </p:set>
                                    <p:animEffect transition="in" filter="slide(fromBottom)">
                                      <p:cBhvr>
                                        <p:cTn id="30" dur="500"/>
                                        <p:tgtEl>
                                          <p:spTgt spid="52254">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nodeType="clickEffect">
                                  <p:stCondLst>
                                    <p:cond delay="0"/>
                                  </p:stCondLst>
                                  <p:childTnLst>
                                    <p:set>
                                      <p:cBhvr>
                                        <p:cTn id="34" dur="1" fill="hold">
                                          <p:stCondLst>
                                            <p:cond delay="0"/>
                                          </p:stCondLst>
                                        </p:cTn>
                                        <p:tgtEl>
                                          <p:spTgt spid="52255">
                                            <p:txEl>
                                              <p:pRg st="0" end="0"/>
                                            </p:txEl>
                                          </p:spTgt>
                                        </p:tgtEl>
                                        <p:attrNameLst>
                                          <p:attrName>style.visibility</p:attrName>
                                        </p:attrNameLst>
                                      </p:cBhvr>
                                      <p:to>
                                        <p:strVal val="visible"/>
                                      </p:to>
                                    </p:set>
                                    <p:animEffect transition="in" filter="slide(fromBottom)">
                                      <p:cBhvr>
                                        <p:cTn id="35" dur="500"/>
                                        <p:tgtEl>
                                          <p:spTgt spid="52255">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xit" presetSubtype="4" fill="hold" nodeType="clickEffect">
                                  <p:stCondLst>
                                    <p:cond delay="0"/>
                                  </p:stCondLst>
                                  <p:childTnLst>
                                    <p:animEffect transition="out" filter="wipe(down)">
                                      <p:cBhvr>
                                        <p:cTn id="39" dur="500"/>
                                        <p:tgtEl>
                                          <p:spTgt spid="52255">
                                            <p:txEl>
                                              <p:pRg st="0" end="0"/>
                                            </p:txEl>
                                          </p:spTgt>
                                        </p:tgtEl>
                                      </p:cBhvr>
                                    </p:animEffect>
                                    <p:set>
                                      <p:cBhvr>
                                        <p:cTn id="40" dur="1" fill="hold">
                                          <p:stCondLst>
                                            <p:cond delay="499"/>
                                          </p:stCondLst>
                                        </p:cTn>
                                        <p:tgtEl>
                                          <p:spTgt spid="52255">
                                            <p:txEl>
                                              <p:pRg st="0" end="0"/>
                                            </p:txEl>
                                          </p:spTgt>
                                        </p:tgtEl>
                                        <p:attrNameLst>
                                          <p:attrName>style.visibility</p:attrName>
                                        </p:attrNameLst>
                                      </p:cBhvr>
                                      <p:to>
                                        <p:strVal val="hidden"/>
                                      </p:to>
                                    </p:set>
                                  </p:childTnLst>
                                </p:cTn>
                              </p:par>
                              <p:par>
                                <p:cTn id="41" presetID="12" presetClass="entr" presetSubtype="4" fill="hold" nodeType="withEffect">
                                  <p:stCondLst>
                                    <p:cond delay="0"/>
                                  </p:stCondLst>
                                  <p:childTnLst>
                                    <p:set>
                                      <p:cBhvr>
                                        <p:cTn id="42" dur="1" fill="hold">
                                          <p:stCondLst>
                                            <p:cond delay="0"/>
                                          </p:stCondLst>
                                        </p:cTn>
                                        <p:tgtEl>
                                          <p:spTgt spid="52227">
                                            <p:txEl>
                                              <p:pRg st="0" end="0"/>
                                            </p:txEl>
                                          </p:spTgt>
                                        </p:tgtEl>
                                        <p:attrNameLst>
                                          <p:attrName>style.visibility</p:attrName>
                                        </p:attrNameLst>
                                      </p:cBhvr>
                                      <p:to>
                                        <p:strVal val="visible"/>
                                      </p:to>
                                    </p:set>
                                    <p:animEffect transition="in" filter="slide(fromBottom)">
                                      <p:cBhvr>
                                        <p:cTn id="43"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50"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3" name="Text Box 9"/>
          <p:cNvSpPr txBox="1"/>
          <p:nvPr/>
        </p:nvSpPr>
        <p:spPr>
          <a:xfrm>
            <a:off x="1524000" y="1717040"/>
            <a:ext cx="4572000" cy="2491740"/>
          </a:xfrm>
          <a:prstGeom prst="rect">
            <a:avLst/>
          </a:prstGeom>
          <a:noFill/>
          <a:ln w="9525">
            <a:noFill/>
          </a:ln>
        </p:spPr>
        <p:txBody>
          <a:bodyPr>
            <a:spAutoFit/>
          </a:bodyPr>
          <a:lstStyle/>
          <a:p>
            <a:pPr algn="just">
              <a:lnSpc>
                <a:spcPct val="80000"/>
              </a:lnSpc>
              <a:spcBef>
                <a:spcPct val="20000"/>
              </a:spcBef>
            </a:pPr>
            <a:r>
              <a:rPr sz="3000" u="sng" dirty="0">
                <a:solidFill>
                  <a:srgbClr val="0409CE"/>
                </a:solidFill>
                <a:latin typeface="Times New Roman" panose="02020603050405020304" pitchFamily="18" charset="0"/>
              </a:rPr>
              <a:t>Thí nghiệm 1</a:t>
            </a:r>
          </a:p>
          <a:p>
            <a:pPr algn="just">
              <a:lnSpc>
                <a:spcPct val="80000"/>
              </a:lnSpc>
              <a:spcBef>
                <a:spcPct val="20000"/>
              </a:spcBef>
            </a:pPr>
            <a:r>
              <a:rPr sz="3000" dirty="0">
                <a:solidFill>
                  <a:srgbClr val="0409CE"/>
                </a:solidFill>
                <a:latin typeface="Times New Roman" panose="02020603050405020304" pitchFamily="18" charset="0"/>
              </a:rPr>
              <a:t>Cho quả cầu A bằng thép lăn từ vị trí (1) trên máng nghiêng xuống đập vào miếng gỗ B (H.16.3)</a:t>
            </a:r>
          </a:p>
          <a:p>
            <a:pPr algn="just">
              <a:lnSpc>
                <a:spcPct val="80000"/>
              </a:lnSpc>
              <a:spcBef>
                <a:spcPct val="20000"/>
              </a:spcBef>
            </a:pPr>
            <a:endParaRPr sz="3000" dirty="0">
              <a:solidFill>
                <a:srgbClr val="0409CE"/>
              </a:solidFill>
              <a:latin typeface="Arial" panose="020B0604020202020204" pitchFamily="34" charset="0"/>
            </a:endParaRPr>
          </a:p>
        </p:txBody>
      </p:sp>
      <p:sp>
        <p:nvSpPr>
          <p:cNvPr id="31755" name="Text Box 11"/>
          <p:cNvSpPr txBox="1"/>
          <p:nvPr/>
        </p:nvSpPr>
        <p:spPr>
          <a:xfrm>
            <a:off x="1752600" y="4572000"/>
            <a:ext cx="8915400" cy="1522095"/>
          </a:xfrm>
          <a:prstGeom prst="rect">
            <a:avLst/>
          </a:prstGeom>
          <a:noFill/>
          <a:ln w="9525">
            <a:noFill/>
          </a:ln>
        </p:spPr>
        <p:txBody>
          <a:bodyPr>
            <a:spAutoFit/>
          </a:bodyPr>
          <a:lstStyle/>
          <a:p>
            <a:pPr algn="just" eaLnBrk="0" hangingPunct="0">
              <a:spcBef>
                <a:spcPct val="10000"/>
              </a:spcBef>
            </a:pPr>
            <a:r>
              <a:rPr sz="3000" dirty="0">
                <a:solidFill>
                  <a:srgbClr val="0409CE"/>
                </a:solidFill>
                <a:latin typeface="Times New Roman" panose="02020603050405020304" pitchFamily="18" charset="0"/>
              </a:rPr>
              <a:t>. Hiện tượng sẽ xảy ra như thế nào?</a:t>
            </a:r>
          </a:p>
          <a:p>
            <a:pPr algn="just" eaLnBrk="0" hangingPunct="0">
              <a:spcBef>
                <a:spcPct val="10000"/>
              </a:spcBef>
            </a:pPr>
            <a:r>
              <a:rPr sz="3000" dirty="0">
                <a:solidFill>
                  <a:srgbClr val="0409CE"/>
                </a:solidFill>
                <a:latin typeface="Times New Roman" panose="02020603050405020304" pitchFamily="18" charset="0"/>
              </a:rPr>
              <a:t>Chứng minh rằng quả cầu A đang chuyển động có khả năng thực hiện công.</a:t>
            </a:r>
            <a:endParaRPr sz="3000" dirty="0">
              <a:solidFill>
                <a:srgbClr val="0409CE"/>
              </a:solidFill>
              <a:latin typeface="Arial" panose="020B0604020202020204" pitchFamily="34" charset="0"/>
            </a:endParaRPr>
          </a:p>
        </p:txBody>
      </p:sp>
      <p:sp>
        <p:nvSpPr>
          <p:cNvPr id="31760" name="Text Box 16"/>
          <p:cNvSpPr txBox="1"/>
          <p:nvPr/>
        </p:nvSpPr>
        <p:spPr>
          <a:xfrm>
            <a:off x="8763000" y="3844925"/>
            <a:ext cx="2057400" cy="460375"/>
          </a:xfrm>
          <a:prstGeom prst="rect">
            <a:avLst/>
          </a:prstGeom>
          <a:noFill/>
          <a:ln w="9525">
            <a:noFill/>
          </a:ln>
        </p:spPr>
        <p:txBody>
          <a:bodyPr>
            <a:spAutoFit/>
          </a:bodyPr>
          <a:lstStyle/>
          <a:p>
            <a:pPr>
              <a:spcBef>
                <a:spcPct val="50000"/>
              </a:spcBef>
            </a:pPr>
            <a:r>
              <a:rPr sz="2400" b="1" dirty="0">
                <a:latin typeface="Arial" panose="020B0604020202020204" pitchFamily="34" charset="0"/>
              </a:rPr>
              <a:t>Hình 16.3</a:t>
            </a:r>
          </a:p>
        </p:txBody>
      </p:sp>
      <p:sp>
        <p:nvSpPr>
          <p:cNvPr id="31761" name="Freeform 17"/>
          <p:cNvSpPr/>
          <p:nvPr/>
        </p:nvSpPr>
        <p:spPr>
          <a:xfrm>
            <a:off x="5715000" y="1676400"/>
            <a:ext cx="4800600" cy="2547938"/>
          </a:xfrm>
          <a:custGeom>
            <a:avLst/>
            <a:gdLst/>
            <a:ahLst/>
            <a:cxnLst>
              <a:cxn ang="0">
                <a:pos x="125309" y="2141124"/>
              </a:cxn>
              <a:cxn ang="0">
                <a:pos x="423545" y="2547938"/>
              </a:cxn>
              <a:cxn ang="0">
                <a:pos x="2348297" y="2547938"/>
              </a:cxn>
              <a:cxn ang="0">
                <a:pos x="2497415" y="2533218"/>
              </a:cxn>
              <a:cxn ang="0">
                <a:pos x="2646533" y="2459617"/>
              </a:cxn>
              <a:cxn ang="0">
                <a:pos x="2769336" y="2355237"/>
              </a:cxn>
              <a:cxn ang="0">
                <a:pos x="4800600" y="366668"/>
              </a:cxn>
              <a:cxn ang="0">
                <a:pos x="4319412" y="0"/>
              </a:cxn>
              <a:cxn ang="0">
                <a:pos x="2408445" y="1841367"/>
              </a:cxn>
              <a:cxn ang="0">
                <a:pos x="2290654" y="1933703"/>
              </a:cxn>
              <a:cxn ang="0">
                <a:pos x="2210456" y="1957791"/>
              </a:cxn>
              <a:cxn ang="0">
                <a:pos x="2038783" y="1969834"/>
              </a:cxn>
              <a:cxn ang="0">
                <a:pos x="0" y="1981878"/>
              </a:cxn>
              <a:cxn ang="0">
                <a:pos x="125309" y="2141124"/>
              </a:cxn>
            </a:cxnLst>
            <a:rect l="0" t="0" r="0" b="0"/>
            <a:pathLst>
              <a:path w="3831" h="1904">
                <a:moveTo>
                  <a:pt x="100" y="1600"/>
                </a:moveTo>
                <a:lnTo>
                  <a:pt x="338" y="1904"/>
                </a:lnTo>
                <a:lnTo>
                  <a:pt x="1874" y="1904"/>
                </a:lnTo>
                <a:lnTo>
                  <a:pt x="1993" y="1893"/>
                </a:lnTo>
                <a:lnTo>
                  <a:pt x="2112" y="1838"/>
                </a:lnTo>
                <a:lnTo>
                  <a:pt x="2210" y="1760"/>
                </a:lnTo>
                <a:lnTo>
                  <a:pt x="3831" y="274"/>
                </a:lnTo>
                <a:lnTo>
                  <a:pt x="3447" y="0"/>
                </a:lnTo>
                <a:lnTo>
                  <a:pt x="1922" y="1376"/>
                </a:lnTo>
                <a:lnTo>
                  <a:pt x="1828" y="1445"/>
                </a:lnTo>
                <a:lnTo>
                  <a:pt x="1764" y="1463"/>
                </a:lnTo>
                <a:lnTo>
                  <a:pt x="1627" y="1472"/>
                </a:lnTo>
                <a:lnTo>
                  <a:pt x="0" y="1481"/>
                </a:lnTo>
                <a:lnTo>
                  <a:pt x="100" y="1600"/>
                </a:lnTo>
                <a:close/>
              </a:path>
            </a:pathLst>
          </a:custGeom>
          <a:solidFill>
            <a:schemeClr val="accent1">
              <a:alpha val="100000"/>
            </a:schemeClr>
          </a:solidFill>
          <a:ln w="38100" cap="flat" cmpd="sng">
            <a:solidFill>
              <a:srgbClr val="0000CC">
                <a:alpha val="100000"/>
              </a:srgbClr>
            </a:solidFill>
            <a:prstDash val="solid"/>
            <a:round/>
            <a:headEnd type="none" w="med" len="med"/>
            <a:tailEnd type="none" w="med" len="med"/>
          </a:ln>
        </p:spPr>
        <p:txBody>
          <a:bodyPr/>
          <a:lstStyle/>
          <a:p>
            <a:endParaRPr lang="en-US"/>
          </a:p>
        </p:txBody>
      </p:sp>
      <p:sp>
        <p:nvSpPr>
          <p:cNvPr id="31762" name="Oval 18"/>
          <p:cNvSpPr/>
          <p:nvPr/>
        </p:nvSpPr>
        <p:spPr>
          <a:xfrm>
            <a:off x="9296400" y="2433638"/>
            <a:ext cx="454025" cy="461962"/>
          </a:xfrm>
          <a:prstGeom prst="ellipse">
            <a:avLst/>
          </a:prstGeom>
          <a:gradFill rotWithShape="1">
            <a:gsLst>
              <a:gs pos="0">
                <a:schemeClr val="bg2"/>
              </a:gs>
              <a:gs pos="100000">
                <a:schemeClr val="tx2"/>
              </a:gs>
            </a:gsLst>
            <a:path path="shape">
              <a:fillToRect l="50000" t="50000" r="50000" b="50000"/>
            </a:path>
            <a:tileRect/>
          </a:gra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31763" name="AutoShape 19" descr="Medium wood"/>
          <p:cNvSpPr/>
          <p:nvPr/>
        </p:nvSpPr>
        <p:spPr>
          <a:xfrm flipH="1">
            <a:off x="7543800" y="3571875"/>
            <a:ext cx="712788" cy="525463"/>
          </a:xfrm>
          <a:prstGeom prst="cube">
            <a:avLst>
              <a:gd name="adj" fmla="val 49403"/>
            </a:avLst>
          </a:prstGeom>
          <a:blipFill rotWithShape="1">
            <a:blip r:embed="rId2" cstate="print"/>
          </a:blipFill>
          <a:ln w="9525" cap="flat" cmpd="sng">
            <a:solidFill>
              <a:schemeClr val="tx1"/>
            </a:solidFill>
            <a:prstDash val="solid"/>
            <a:miter/>
            <a:headEnd type="none" w="med" len="med"/>
            <a:tailEnd type="none" w="med" len="med"/>
          </a:ln>
        </p:spPr>
        <p:txBody>
          <a:bodyPr wrap="none" anchor="ctr"/>
          <a:lstStyle/>
          <a:p>
            <a:endParaRPr dirty="0">
              <a:latin typeface="Arial" panose="020B0604020202020204" pitchFamily="34" charset="0"/>
            </a:endParaRPr>
          </a:p>
        </p:txBody>
      </p:sp>
      <p:sp>
        <p:nvSpPr>
          <p:cNvPr id="31765" name="Text Box 21"/>
          <p:cNvSpPr txBox="1"/>
          <p:nvPr/>
        </p:nvSpPr>
        <p:spPr>
          <a:xfrm>
            <a:off x="8839200" y="2085975"/>
            <a:ext cx="762000" cy="521970"/>
          </a:xfrm>
          <a:prstGeom prst="rect">
            <a:avLst/>
          </a:prstGeom>
          <a:noFill/>
          <a:ln w="9525">
            <a:noFill/>
          </a:ln>
        </p:spPr>
        <p:txBody>
          <a:bodyPr>
            <a:spAutoFit/>
          </a:bodyPr>
          <a:lstStyle/>
          <a:p>
            <a:pPr>
              <a:spcBef>
                <a:spcPct val="50000"/>
              </a:spcBef>
            </a:pPr>
            <a:r>
              <a:rPr sz="2800" b="1" dirty="0">
                <a:latin typeface="Arial" panose="020B0604020202020204" pitchFamily="34" charset="0"/>
              </a:rPr>
              <a:t>(1)</a:t>
            </a:r>
          </a:p>
        </p:txBody>
      </p:sp>
      <p:sp>
        <p:nvSpPr>
          <p:cNvPr id="31766" name="Text Box 22"/>
          <p:cNvSpPr txBox="1"/>
          <p:nvPr/>
        </p:nvSpPr>
        <p:spPr>
          <a:xfrm>
            <a:off x="9906000" y="1476375"/>
            <a:ext cx="762000" cy="521970"/>
          </a:xfrm>
          <a:prstGeom prst="rect">
            <a:avLst/>
          </a:prstGeom>
          <a:noFill/>
          <a:ln w="9525">
            <a:noFill/>
          </a:ln>
        </p:spPr>
        <p:txBody>
          <a:bodyPr>
            <a:spAutoFit/>
          </a:bodyPr>
          <a:lstStyle/>
          <a:p>
            <a:pPr>
              <a:spcBef>
                <a:spcPct val="50000"/>
              </a:spcBef>
            </a:pPr>
            <a:r>
              <a:rPr sz="2800" b="1" dirty="0">
                <a:latin typeface="Arial" panose="020B0604020202020204" pitchFamily="34" charset="0"/>
              </a:rPr>
              <a:t>(2)</a:t>
            </a:r>
          </a:p>
        </p:txBody>
      </p:sp>
      <p:sp>
        <p:nvSpPr>
          <p:cNvPr id="31768" name="Text Box 24"/>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III. Động năng</a:t>
            </a:r>
          </a:p>
        </p:txBody>
      </p:sp>
      <p:sp>
        <p:nvSpPr>
          <p:cNvPr id="31769" name="Text Box 25"/>
          <p:cNvSpPr txBox="1"/>
          <p:nvPr/>
        </p:nvSpPr>
        <p:spPr>
          <a:xfrm>
            <a:off x="1752600" y="1005840"/>
            <a:ext cx="5257800" cy="553085"/>
          </a:xfrm>
          <a:prstGeom prst="rect">
            <a:avLst/>
          </a:prstGeom>
          <a:noFill/>
          <a:ln w="9525">
            <a:noFill/>
          </a:ln>
        </p:spPr>
        <p:txBody>
          <a:bodyPr>
            <a:spAutoFit/>
          </a:bodyPr>
          <a:lstStyle/>
          <a:p>
            <a:pPr algn="just">
              <a:spcBef>
                <a:spcPct val="20000"/>
              </a:spcBef>
            </a:pPr>
            <a:r>
              <a:rPr sz="3000" u="sng" dirty="0">
                <a:solidFill>
                  <a:srgbClr val="0409CE"/>
                </a:solidFill>
                <a:cs typeface="Times New Roman" panose="02020603050405020304" pitchFamily="18" charset="0"/>
              </a:rPr>
              <a:t>1. Khi nào vật có động năng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1768">
                                            <p:txEl>
                                              <p:pRg st="0" end="0"/>
                                            </p:txEl>
                                          </p:spTgt>
                                        </p:tgtEl>
                                        <p:attrNameLst>
                                          <p:attrName>style.visibility</p:attrName>
                                        </p:attrNameLst>
                                      </p:cBhvr>
                                      <p:to>
                                        <p:strVal val="visible"/>
                                      </p:to>
                                    </p:set>
                                    <p:animEffect transition="in" filter="checkerboard(across)">
                                      <p:cBhvr>
                                        <p:cTn id="7" dur="500"/>
                                        <p:tgtEl>
                                          <p:spTgt spid="317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1769">
                                            <p:txEl>
                                              <p:pRg st="0" end="0"/>
                                            </p:txEl>
                                          </p:spTgt>
                                        </p:tgtEl>
                                        <p:attrNameLst>
                                          <p:attrName>style.visibility</p:attrName>
                                        </p:attrNameLst>
                                      </p:cBhvr>
                                      <p:to>
                                        <p:strVal val="visible"/>
                                      </p:to>
                                    </p:set>
                                    <p:animEffect transition="in" filter="strips(downLeft)">
                                      <p:cBhvr>
                                        <p:cTn id="12" dur="500"/>
                                        <p:tgtEl>
                                          <p:spTgt spid="3176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1753">
                                            <p:txEl>
                                              <p:pRg st="0" end="0"/>
                                            </p:txEl>
                                          </p:spTgt>
                                        </p:tgtEl>
                                        <p:attrNameLst>
                                          <p:attrName>style.visibility</p:attrName>
                                        </p:attrNameLst>
                                      </p:cBhvr>
                                      <p:to>
                                        <p:strVal val="visible"/>
                                      </p:to>
                                    </p:set>
                                    <p:animEffect transition="in" filter="dissolve">
                                      <p:cBhvr>
                                        <p:cTn id="17" dur="500"/>
                                        <p:tgtEl>
                                          <p:spTgt spid="31753">
                                            <p:txEl>
                                              <p:pRg st="0" end="0"/>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31753">
                                            <p:txEl>
                                              <p:pRg st="1" end="1"/>
                                            </p:txEl>
                                          </p:spTgt>
                                        </p:tgtEl>
                                        <p:attrNameLst>
                                          <p:attrName>style.visibility</p:attrName>
                                        </p:attrNameLst>
                                      </p:cBhvr>
                                      <p:to>
                                        <p:strVal val="visible"/>
                                      </p:to>
                                    </p:set>
                                    <p:animEffect transition="in" filter="dissolve">
                                      <p:cBhvr>
                                        <p:cTn id="20" dur="500"/>
                                        <p:tgtEl>
                                          <p:spTgt spid="31753">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31761"/>
                                        </p:tgtEl>
                                        <p:attrNameLst>
                                          <p:attrName>style.visibility</p:attrName>
                                        </p:attrNameLst>
                                      </p:cBhvr>
                                      <p:to>
                                        <p:strVal val="visible"/>
                                      </p:to>
                                    </p:set>
                                    <p:animEffect transition="in" filter="box(in)">
                                      <p:cBhvr>
                                        <p:cTn id="23" dur="500"/>
                                        <p:tgtEl>
                                          <p:spTgt spid="31761"/>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31763"/>
                                        </p:tgtEl>
                                        <p:attrNameLst>
                                          <p:attrName>style.visibility</p:attrName>
                                        </p:attrNameLst>
                                      </p:cBhvr>
                                      <p:to>
                                        <p:strVal val="visible"/>
                                      </p:to>
                                    </p:set>
                                    <p:animEffect transition="in" filter="box(in)">
                                      <p:cBhvr>
                                        <p:cTn id="26" dur="500"/>
                                        <p:tgtEl>
                                          <p:spTgt spid="31763"/>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31762"/>
                                        </p:tgtEl>
                                        <p:attrNameLst>
                                          <p:attrName>style.visibility</p:attrName>
                                        </p:attrNameLst>
                                      </p:cBhvr>
                                      <p:to>
                                        <p:strVal val="visible"/>
                                      </p:to>
                                    </p:set>
                                    <p:animEffect transition="in" filter="box(in)">
                                      <p:cBhvr>
                                        <p:cTn id="29" dur="500"/>
                                        <p:tgtEl>
                                          <p:spTgt spid="31762"/>
                                        </p:tgtEl>
                                      </p:cBhvr>
                                    </p:animEffect>
                                  </p:childTnLst>
                                </p:cTn>
                              </p:par>
                              <p:par>
                                <p:cTn id="30" presetID="1" presetClass="entr" presetSubtype="0" fill="hold" nodeType="withEffect">
                                  <p:stCondLst>
                                    <p:cond delay="0"/>
                                  </p:stCondLst>
                                  <p:childTnLst>
                                    <p:set>
                                      <p:cBhvr>
                                        <p:cTn id="31" dur="1" fill="hold">
                                          <p:stCondLst>
                                            <p:cond delay="0"/>
                                          </p:stCondLst>
                                        </p:cTn>
                                        <p:tgtEl>
                                          <p:spTgt spid="31760"/>
                                        </p:tgtEl>
                                        <p:attrNameLst>
                                          <p:attrName>style.visibility</p:attrName>
                                        </p:attrNameLst>
                                      </p:cBhvr>
                                      <p:to>
                                        <p:strVal val="visible"/>
                                      </p:to>
                                    </p:set>
                                  </p:childTnLst>
                                </p:cTn>
                              </p:par>
                              <p:par>
                                <p:cTn id="32" presetID="14" presetClass="entr" presetSubtype="10" fill="hold" nodeType="withEffect">
                                  <p:stCondLst>
                                    <p:cond delay="0"/>
                                  </p:stCondLst>
                                  <p:childTnLst>
                                    <p:set>
                                      <p:cBhvr>
                                        <p:cTn id="33" dur="1" fill="hold">
                                          <p:stCondLst>
                                            <p:cond delay="0"/>
                                          </p:stCondLst>
                                        </p:cTn>
                                        <p:tgtEl>
                                          <p:spTgt spid="31765"/>
                                        </p:tgtEl>
                                        <p:attrNameLst>
                                          <p:attrName>style.visibility</p:attrName>
                                        </p:attrNameLst>
                                      </p:cBhvr>
                                      <p:to>
                                        <p:strVal val="visible"/>
                                      </p:to>
                                    </p:set>
                                    <p:animEffect transition="in" filter="randombar(horizontal)">
                                      <p:cBhvr>
                                        <p:cTn id="34" dur="500"/>
                                        <p:tgtEl>
                                          <p:spTgt spid="31765"/>
                                        </p:tgtEl>
                                      </p:cBhvr>
                                    </p:animEffect>
                                  </p:childTnLst>
                                </p:cTn>
                              </p:par>
                              <p:par>
                                <p:cTn id="35" presetID="14" presetClass="entr" presetSubtype="10" fill="hold" nodeType="withEffect">
                                  <p:stCondLst>
                                    <p:cond delay="0"/>
                                  </p:stCondLst>
                                  <p:childTnLst>
                                    <p:set>
                                      <p:cBhvr>
                                        <p:cTn id="36" dur="1" fill="hold">
                                          <p:stCondLst>
                                            <p:cond delay="0"/>
                                          </p:stCondLst>
                                        </p:cTn>
                                        <p:tgtEl>
                                          <p:spTgt spid="31766"/>
                                        </p:tgtEl>
                                        <p:attrNameLst>
                                          <p:attrName>style.visibility</p:attrName>
                                        </p:attrNameLst>
                                      </p:cBhvr>
                                      <p:to>
                                        <p:strVal val="visible"/>
                                      </p:to>
                                    </p:set>
                                    <p:animEffect transition="in" filter="randombar(horizontal)">
                                      <p:cBhvr>
                                        <p:cTn id="37" dur="500"/>
                                        <p:tgtEl>
                                          <p:spTgt spid="31766"/>
                                        </p:tgtEl>
                                      </p:cBhvr>
                                    </p:animEffec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nodeType="clickEffect">
                                  <p:stCondLst>
                                    <p:cond delay="0"/>
                                  </p:stCondLst>
                                  <p:iterate type="lt">
                                    <p:tmPct val="50000"/>
                                  </p:iterate>
                                  <p:childTnLst>
                                    <p:set>
                                      <p:cBhvr>
                                        <p:cTn id="41" dur="1" fill="hold">
                                          <p:stCondLst>
                                            <p:cond delay="0"/>
                                          </p:stCondLst>
                                        </p:cTn>
                                        <p:tgtEl>
                                          <p:spTgt spid="31755">
                                            <p:txEl>
                                              <p:pRg st="0" end="0"/>
                                            </p:txEl>
                                          </p:spTgt>
                                        </p:tgtEl>
                                        <p:attrNameLst>
                                          <p:attrName>style.visibility</p:attrName>
                                        </p:attrNameLst>
                                      </p:cBhvr>
                                      <p:to>
                                        <p:strVal val="visible"/>
                                      </p:to>
                                    </p:set>
                                    <p:anim calcmode="discrete" valueType="clr">
                                      <p:cBhvr override="childStyle">
                                        <p:cTn id="42" dur="80"/>
                                        <p:tgtEl>
                                          <p:spTgt spid="3175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31755">
                                            <p:txEl>
                                              <p:pRg st="0" end="0"/>
                                            </p:txEl>
                                          </p:spTgt>
                                        </p:tgtEl>
                                        <p:attrNameLst>
                                          <p:attrName>fillcolor</p:attrName>
                                        </p:attrNameLst>
                                      </p:cBhvr>
                                      <p:tavLst>
                                        <p:tav tm="0">
                                          <p:val>
                                            <p:clrVal>
                                              <a:schemeClr val="accent2"/>
                                            </p:clrVal>
                                          </p:val>
                                        </p:tav>
                                        <p:tav tm="50000">
                                          <p:val>
                                            <p:clrVal>
                                              <a:schemeClr val="hlink"/>
                                            </p:clrVal>
                                          </p:val>
                                        </p:tav>
                                      </p:tavLst>
                                    </p:anim>
                                    <p:set>
                                      <p:cBhvr>
                                        <p:cTn id="44" dur="80"/>
                                        <p:tgtEl>
                                          <p:spTgt spid="31755">
                                            <p:txEl>
                                              <p:pRg st="0" end="0"/>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56" presetClass="path" presetSubtype="0" accel="50000" decel="50000" fill="hold" grpId="1" nodeType="clickEffect">
                                  <p:stCondLst>
                                    <p:cond delay="0"/>
                                  </p:stCondLst>
                                  <p:childTnLst>
                                    <p:animMotion origin="layout" path="M -0.01458 0.00996 L -0.14774 0.16922 " pathEditMode="relative" rAng="0" ptsTypes="AA">
                                      <p:cBhvr>
                                        <p:cTn id="48" dur="2000" fill="hold"/>
                                        <p:tgtEl>
                                          <p:spTgt spid="31762"/>
                                        </p:tgtEl>
                                        <p:attrNameLst>
                                          <p:attrName>ppt_x</p:attrName>
                                          <p:attrName>ppt_y</p:attrName>
                                        </p:attrNameLst>
                                      </p:cBhvr>
                                      <p:rCtr x="-6700" y="8000"/>
                                    </p:animMotion>
                                  </p:childTnLst>
                                </p:cTn>
                              </p:par>
                            </p:childTnLst>
                          </p:cTn>
                        </p:par>
                        <p:par>
                          <p:cTn id="49" fill="hold">
                            <p:stCondLst>
                              <p:cond delay="2000"/>
                            </p:stCondLst>
                            <p:childTnLst>
                              <p:par>
                                <p:cTn id="50" presetID="35" presetClass="path" presetSubtype="0" accel="50000" decel="50000" fill="hold" grpId="1" nodeType="afterEffect">
                                  <p:stCondLst>
                                    <p:cond delay="0"/>
                                  </p:stCondLst>
                                  <p:childTnLst>
                                    <p:animMotion origin="layout" path="M 3.33333E-6 -1.96532E-6 L -0.1125 -1.96532E-6 " pathEditMode="relative" rAng="0" ptsTypes="AA">
                                      <p:cBhvr>
                                        <p:cTn id="51" dur="1000" fill="hold"/>
                                        <p:tgtEl>
                                          <p:spTgt spid="31763"/>
                                        </p:tgtEl>
                                        <p:attrNameLst>
                                          <p:attrName>ppt_x</p:attrName>
                                          <p:attrName>ppt_y</p:attrName>
                                        </p:attrNameLst>
                                      </p:cBhvr>
                                      <p:rCtr x="-5600" y="0"/>
                                    </p:animMotion>
                                  </p:childTnLst>
                                </p:cTn>
                              </p:par>
                              <p:par>
                                <p:cTn id="52" presetID="1" presetClass="entr" presetSubtype="0" fill="hold" grpId="0" nodeType="withEffect">
                                  <p:stCondLst>
                                    <p:cond delay="0"/>
                                  </p:stCondLst>
                                  <p:childTnLst>
                                    <p:set>
                                      <p:cBhvr>
                                        <p:cTn id="53" dur="1" fill="hold">
                                          <p:stCondLst>
                                            <p:cond delay="0"/>
                                          </p:stCondLst>
                                        </p:cTn>
                                        <p:tgtEl>
                                          <p:spTgt spid="31760"/>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3" presetClass="entr" presetSubtype="16" fill="hold" nodeType="clickEffect">
                                  <p:stCondLst>
                                    <p:cond delay="0"/>
                                  </p:stCondLst>
                                  <p:childTnLst>
                                    <p:set>
                                      <p:cBhvr>
                                        <p:cTn id="57" dur="1" fill="hold">
                                          <p:stCondLst>
                                            <p:cond delay="0"/>
                                          </p:stCondLst>
                                        </p:cTn>
                                        <p:tgtEl>
                                          <p:spTgt spid="31755">
                                            <p:txEl>
                                              <p:pRg st="1" end="1"/>
                                            </p:txEl>
                                          </p:spTgt>
                                        </p:tgtEl>
                                        <p:attrNameLst>
                                          <p:attrName>style.visibility</p:attrName>
                                        </p:attrNameLst>
                                      </p:cBhvr>
                                      <p:to>
                                        <p:strVal val="visible"/>
                                      </p:to>
                                    </p:set>
                                    <p:animEffect transition="in" filter="plus(in)">
                                      <p:cBhvr>
                                        <p:cTn id="58" dur="500"/>
                                        <p:tgtEl>
                                          <p:spTgt spid="31755">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8" presetClass="exit" presetSubtype="12" fill="hold" nodeType="clickEffect">
                                  <p:stCondLst>
                                    <p:cond delay="0"/>
                                  </p:stCondLst>
                                  <p:iterate type="lt">
                                    <p:tmPct val="0"/>
                                  </p:iterate>
                                  <p:childTnLst>
                                    <p:animEffect transition="out" filter="strips(downLeft)">
                                      <p:cBhvr>
                                        <p:cTn id="62" dur="500"/>
                                        <p:tgtEl>
                                          <p:spTgt spid="31755">
                                            <p:txEl>
                                              <p:pRg st="0" end="0"/>
                                            </p:txEl>
                                          </p:spTgt>
                                        </p:tgtEl>
                                      </p:cBhvr>
                                    </p:animEffect>
                                    <p:set>
                                      <p:cBhvr>
                                        <p:cTn id="63" dur="1" fill="hold">
                                          <p:stCondLst>
                                            <p:cond delay="499"/>
                                          </p:stCondLst>
                                        </p:cTn>
                                        <p:tgtEl>
                                          <p:spTgt spid="31755">
                                            <p:txEl>
                                              <p:pRg st="0" end="0"/>
                                            </p:txEl>
                                          </p:spTgt>
                                        </p:tgtEl>
                                        <p:attrNameLst>
                                          <p:attrName>style.visibility</p:attrName>
                                        </p:attrNameLst>
                                      </p:cBhvr>
                                      <p:to>
                                        <p:strVal val="hidden"/>
                                      </p:to>
                                    </p:set>
                                  </p:childTnLst>
                                </p:cTn>
                              </p:par>
                              <p:par>
                                <p:cTn id="64" presetID="18" presetClass="exit" presetSubtype="12" fill="hold" nodeType="withEffect">
                                  <p:stCondLst>
                                    <p:cond delay="0"/>
                                  </p:stCondLst>
                                  <p:childTnLst>
                                    <p:animEffect transition="out" filter="strips(downLeft)">
                                      <p:cBhvr>
                                        <p:cTn id="65" dur="500"/>
                                        <p:tgtEl>
                                          <p:spTgt spid="31755">
                                            <p:txEl>
                                              <p:pRg st="1" end="1"/>
                                            </p:txEl>
                                          </p:spTgt>
                                        </p:tgtEl>
                                      </p:cBhvr>
                                    </p:animEffect>
                                    <p:set>
                                      <p:cBhvr>
                                        <p:cTn id="66" dur="1" fill="hold">
                                          <p:stCondLst>
                                            <p:cond delay="499"/>
                                          </p:stCondLst>
                                        </p:cTn>
                                        <p:tgtEl>
                                          <p:spTgt spid="31755">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60" grpId="0"/>
      <p:bldP spid="31762" grpId="0" bldLvl="0" animBg="1"/>
      <p:bldP spid="31762" grpId="1" bldLvl="0" animBg="1"/>
      <p:bldP spid="31763" grpId="0" bldLvl="0" animBg="1"/>
      <p:bldP spid="31763" grpId="1"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 Box 4"/>
          <p:cNvSpPr txBox="1"/>
          <p:nvPr/>
        </p:nvSpPr>
        <p:spPr>
          <a:xfrm>
            <a:off x="7010400" y="2803525"/>
            <a:ext cx="2971800" cy="583565"/>
          </a:xfrm>
          <a:prstGeom prst="rect">
            <a:avLst/>
          </a:prstGeom>
          <a:noFill/>
          <a:ln w="9525">
            <a:noFill/>
          </a:ln>
        </p:spPr>
        <p:txBody>
          <a:bodyPr>
            <a:spAutoFit/>
          </a:bodyPr>
          <a:lstStyle/>
          <a:p>
            <a:pPr eaLnBrk="0" hangingPunct="0">
              <a:spcBef>
                <a:spcPct val="50000"/>
              </a:spcBef>
            </a:pPr>
            <a:r>
              <a:rPr sz="3200" dirty="0">
                <a:solidFill>
                  <a:srgbClr val="FF0000"/>
                </a:solidFill>
                <a:latin typeface="Times New Roman" panose="02020603050405020304" pitchFamily="18" charset="0"/>
              </a:rPr>
              <a:t>thực hiện công</a:t>
            </a:r>
          </a:p>
        </p:txBody>
      </p:sp>
      <p:sp>
        <p:nvSpPr>
          <p:cNvPr id="32777" name="Text Box 9"/>
          <p:cNvSpPr txBox="1"/>
          <p:nvPr/>
        </p:nvSpPr>
        <p:spPr>
          <a:xfrm>
            <a:off x="1524000" y="1767205"/>
            <a:ext cx="8839200" cy="3322955"/>
          </a:xfrm>
          <a:prstGeom prst="rect">
            <a:avLst/>
          </a:prstGeom>
          <a:noFill/>
          <a:ln w="9525">
            <a:noFill/>
          </a:ln>
        </p:spPr>
        <p:txBody>
          <a:bodyPr>
            <a:spAutoFit/>
          </a:bodyPr>
          <a:lstStyle/>
          <a:p>
            <a:pPr algn="just">
              <a:spcBef>
                <a:spcPct val="50000"/>
              </a:spcBef>
            </a:pPr>
            <a:r>
              <a:rPr sz="3000" dirty="0">
                <a:solidFill>
                  <a:srgbClr val="0409CE"/>
                </a:solidFill>
                <a:latin typeface="Times New Roman" panose="02020603050405020304" pitchFamily="18" charset="0"/>
                <a:cs typeface="Times New Roman" panose="02020603050405020304" pitchFamily="18" charset="0"/>
              </a:rPr>
              <a:t>Từ kết quả thí nghiệm hãy tìm từ thích hợp cho chỗ trống của kết luận: </a:t>
            </a:r>
          </a:p>
          <a:p>
            <a:pPr algn="l">
              <a:spcBef>
                <a:spcPct val="50000"/>
              </a:spcBef>
            </a:pPr>
            <a:r>
              <a:rPr sz="3000" dirty="0">
                <a:solidFill>
                  <a:srgbClr val="0409CE"/>
                </a:solidFill>
                <a:latin typeface="Times New Roman" panose="02020603050405020304" pitchFamily="18" charset="0"/>
                <a:cs typeface="Times New Roman" panose="02020603050405020304" pitchFamily="18" charset="0"/>
              </a:rPr>
              <a:t>Một vật chuyển động có khả năng                            tức là có cơ năng.</a:t>
            </a:r>
          </a:p>
          <a:p>
            <a:pPr algn="l" eaLnBrk="0" hangingPunct="0">
              <a:spcBef>
                <a:spcPct val="50000"/>
              </a:spcBef>
            </a:pPr>
            <a:r>
              <a:rPr sz="3000" dirty="0">
                <a:solidFill>
                  <a:srgbClr val="0409CE"/>
                </a:solidFill>
                <a:latin typeface="Times New Roman" panose="02020603050405020304" pitchFamily="18" charset="0"/>
                <a:cs typeface="Times New Roman" panose="02020603050405020304" pitchFamily="18" charset="0"/>
              </a:rPr>
              <a:t>Cơ năng của vật do chuyển động mà có được gọi là</a:t>
            </a:r>
            <a:r>
              <a:rPr sz="3000" dirty="0">
                <a:latin typeface="Times New Roman" panose="02020603050405020304" pitchFamily="18" charset="0"/>
                <a:cs typeface="Times New Roman" panose="02020603050405020304" pitchFamily="18" charset="0"/>
              </a:rPr>
              <a:t> </a:t>
            </a:r>
            <a:br>
              <a:rPr sz="3000" dirty="0">
                <a:latin typeface="Times New Roman" panose="02020603050405020304" pitchFamily="18" charset="0"/>
                <a:cs typeface="Times New Roman" panose="02020603050405020304" pitchFamily="18" charset="0"/>
              </a:rPr>
            </a:br>
            <a:r>
              <a:rPr sz="3000" b="1" dirty="0">
                <a:solidFill>
                  <a:srgbClr val="FF0000"/>
                </a:solidFill>
                <a:latin typeface="Times New Roman" panose="02020603050405020304" pitchFamily="18" charset="0"/>
                <a:cs typeface="Times New Roman" panose="02020603050405020304" pitchFamily="18" charset="0"/>
              </a:rPr>
              <a:t>động năng</a:t>
            </a:r>
            <a:endParaRPr sz="3000" dirty="0">
              <a:latin typeface="Times New Roman" panose="02020603050405020304" pitchFamily="18" charset="0"/>
              <a:cs typeface="Times New Roman" panose="02020603050405020304" pitchFamily="18" charset="0"/>
            </a:endParaRPr>
          </a:p>
        </p:txBody>
      </p:sp>
      <p:grpSp>
        <p:nvGrpSpPr>
          <p:cNvPr id="15364" name="Group 10"/>
          <p:cNvGrpSpPr/>
          <p:nvPr/>
        </p:nvGrpSpPr>
        <p:grpSpPr>
          <a:xfrm>
            <a:off x="1905000" y="76200"/>
            <a:ext cx="8686800" cy="6858000"/>
            <a:chOff x="240" y="0"/>
            <a:chExt cx="5472" cy="4320"/>
          </a:xfrm>
        </p:grpSpPr>
        <p:sp>
          <p:nvSpPr>
            <p:cNvPr id="15368" name="Line 11"/>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15369" name="Line 12"/>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15370" name="Line 13"/>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15371" name="Line 14"/>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15366" name="Text Box 16"/>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III. Động năng</a:t>
            </a:r>
          </a:p>
        </p:txBody>
      </p:sp>
      <p:sp>
        <p:nvSpPr>
          <p:cNvPr id="15367" name="Text Box 17"/>
          <p:cNvSpPr txBox="1"/>
          <p:nvPr/>
        </p:nvSpPr>
        <p:spPr>
          <a:xfrm>
            <a:off x="1752600" y="990600"/>
            <a:ext cx="5257800" cy="553085"/>
          </a:xfrm>
          <a:prstGeom prst="rect">
            <a:avLst/>
          </a:prstGeom>
          <a:noFill/>
          <a:ln w="9525">
            <a:noFill/>
          </a:ln>
        </p:spPr>
        <p:txBody>
          <a:bodyPr>
            <a:spAutoFit/>
          </a:bodyPr>
          <a:lstStyle/>
          <a:p>
            <a:pPr algn="just">
              <a:spcBef>
                <a:spcPct val="20000"/>
              </a:spcBef>
            </a:pPr>
            <a:r>
              <a:rPr sz="3000" u="sng" dirty="0">
                <a:solidFill>
                  <a:srgbClr val="0409CE"/>
                </a:solidFill>
                <a:latin typeface="Times New Roman" panose="02020603050405020304" pitchFamily="18" charset="0"/>
                <a:cs typeface="Times New Roman" panose="02020603050405020304" pitchFamily="18" charset="0"/>
              </a:rPr>
              <a:t>1. Khi nào vật có động năng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2777">
                                            <p:txEl>
                                              <p:charRg st="0" end="76"/>
                                            </p:txEl>
                                          </p:spTgt>
                                        </p:tgtEl>
                                        <p:attrNameLst>
                                          <p:attrName>style.visibility</p:attrName>
                                        </p:attrNameLst>
                                      </p:cBhvr>
                                      <p:to>
                                        <p:strVal val="visible"/>
                                      </p:to>
                                    </p:set>
                                    <p:animEffect transition="in" filter="circle(in)">
                                      <p:cBhvr>
                                        <p:cTn id="7" dur="500"/>
                                        <p:tgtEl>
                                          <p:spTgt spid="32777">
                                            <p:txEl>
                                              <p:charRg st="0" end="76"/>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2777">
                                            <p:txEl>
                                              <p:charRg st="76" end="154"/>
                                            </p:txEl>
                                          </p:spTgt>
                                        </p:tgtEl>
                                        <p:attrNameLst>
                                          <p:attrName>style.visibility</p:attrName>
                                        </p:attrNameLst>
                                      </p:cBhvr>
                                      <p:to>
                                        <p:strVal val="visible"/>
                                      </p:to>
                                    </p:set>
                                    <p:animEffect transition="in" filter="circle(in)">
                                      <p:cBhvr>
                                        <p:cTn id="10" dur="500"/>
                                        <p:tgtEl>
                                          <p:spTgt spid="32777">
                                            <p:txEl>
                                              <p:charRg st="76" end="15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grpId="0" nodeType="clickEffect">
                                  <p:stCondLst>
                                    <p:cond delay="0"/>
                                  </p:stCondLst>
                                  <p:iterate type="lt">
                                    <p:tmPct val="50000"/>
                                  </p:iterate>
                                  <p:childTnLst>
                                    <p:set>
                                      <p:cBhvr>
                                        <p:cTn id="14" dur="1" fill="hold">
                                          <p:stCondLst>
                                            <p:cond delay="0"/>
                                          </p:stCondLst>
                                        </p:cTn>
                                        <p:tgtEl>
                                          <p:spTgt spid="32772"/>
                                        </p:tgtEl>
                                        <p:attrNameLst>
                                          <p:attrName>style.visibility</p:attrName>
                                        </p:attrNameLst>
                                      </p:cBhvr>
                                      <p:to>
                                        <p:strVal val="visible"/>
                                      </p:to>
                                    </p:set>
                                    <p:anim calcmode="discrete" valueType="clr">
                                      <p:cBhvr override="childStyle">
                                        <p:cTn id="15" dur="80"/>
                                        <p:tgtEl>
                                          <p:spTgt spid="32772"/>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32772"/>
                                        </p:tgtEl>
                                        <p:attrNameLst>
                                          <p:attrName>fillcolor</p:attrName>
                                        </p:attrNameLst>
                                      </p:cBhvr>
                                      <p:tavLst>
                                        <p:tav tm="0">
                                          <p:val>
                                            <p:clrVal>
                                              <a:schemeClr val="accent2"/>
                                            </p:clrVal>
                                          </p:val>
                                        </p:tav>
                                        <p:tav tm="50000">
                                          <p:val>
                                            <p:clrVal>
                                              <a:schemeClr val="hlink"/>
                                            </p:clrVal>
                                          </p:val>
                                        </p:tav>
                                      </p:tavLst>
                                    </p:anim>
                                    <p:set>
                                      <p:cBhvr>
                                        <p:cTn id="17" dur="80"/>
                                        <p:tgtEl>
                                          <p:spTgt spid="32772"/>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nodeType="clickEffect">
                                  <p:stCondLst>
                                    <p:cond delay="0"/>
                                  </p:stCondLst>
                                  <p:iterate type="lt">
                                    <p:tmPct val="50000"/>
                                  </p:iterate>
                                  <p:childTnLst>
                                    <p:set>
                                      <p:cBhvr>
                                        <p:cTn id="21" dur="1" fill="hold">
                                          <p:stCondLst>
                                            <p:cond delay="0"/>
                                          </p:stCondLst>
                                        </p:cTn>
                                        <p:tgtEl>
                                          <p:spTgt spid="32777">
                                            <p:txEl>
                                              <p:charRg st="154" end="210"/>
                                            </p:txEl>
                                          </p:spTgt>
                                        </p:tgtEl>
                                        <p:attrNameLst>
                                          <p:attrName>style.visibility</p:attrName>
                                        </p:attrNameLst>
                                      </p:cBhvr>
                                      <p:to>
                                        <p:strVal val="visible"/>
                                      </p:to>
                                    </p:set>
                                    <p:anim calcmode="discrete" valueType="clr">
                                      <p:cBhvr override="childStyle">
                                        <p:cTn id="22" dur="80"/>
                                        <p:tgtEl>
                                          <p:spTgt spid="32777">
                                            <p:txEl>
                                              <p:charRg st="154" end="2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32777">
                                            <p:txEl>
                                              <p:charRg st="154" end="210"/>
                                            </p:txEl>
                                          </p:spTgt>
                                        </p:tgtEl>
                                        <p:attrNameLst>
                                          <p:attrName>fillcolor</p:attrName>
                                        </p:attrNameLst>
                                      </p:cBhvr>
                                      <p:tavLst>
                                        <p:tav tm="0">
                                          <p:val>
                                            <p:clrVal>
                                              <a:schemeClr val="accent2"/>
                                            </p:clrVal>
                                          </p:val>
                                        </p:tav>
                                        <p:tav tm="50000">
                                          <p:val>
                                            <p:clrVal>
                                              <a:schemeClr val="hlink"/>
                                            </p:clrVal>
                                          </p:val>
                                        </p:tav>
                                      </p:tavLst>
                                    </p:anim>
                                    <p:set>
                                      <p:cBhvr>
                                        <p:cTn id="24" dur="80"/>
                                        <p:tgtEl>
                                          <p:spTgt spid="32777">
                                            <p:txEl>
                                              <p:charRg st="154" end="21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Text Box 5"/>
          <p:cNvSpPr txBox="1"/>
          <p:nvPr/>
        </p:nvSpPr>
        <p:spPr>
          <a:xfrm>
            <a:off x="1524000" y="4479925"/>
            <a:ext cx="9144000" cy="1938020"/>
          </a:xfrm>
          <a:prstGeom prst="rect">
            <a:avLst/>
          </a:prstGeom>
          <a:noFill/>
          <a:ln w="9525">
            <a:noFill/>
          </a:ln>
        </p:spPr>
        <p:txBody>
          <a:bodyPr>
            <a:spAutoFit/>
          </a:bodyPr>
          <a:lstStyle/>
          <a:p>
            <a:pPr algn="just" eaLnBrk="0" hangingPunct="0">
              <a:spcBef>
                <a:spcPct val="50000"/>
              </a:spcBef>
            </a:pPr>
            <a:r>
              <a:rPr sz="3000" dirty="0">
                <a:solidFill>
                  <a:srgbClr val="0409CE"/>
                </a:solidFill>
                <a:latin typeface="Times New Roman" panose="02020603050405020304" pitchFamily="18" charset="0"/>
              </a:rPr>
              <a:t>Độ lớn vận tốc của quả cầu lúc đập vào miếng gỗ B thay đổi thế nào so với thí nghiệm 1? So sánh công của quả cầu A thực hiện lúc này với lúc trước. Từ đó suy ra động năng của quả cầu A phụ thuộc thế nào vào vận tốc của nó?</a:t>
            </a:r>
          </a:p>
        </p:txBody>
      </p:sp>
      <p:sp>
        <p:nvSpPr>
          <p:cNvPr id="33801" name="Text Box 9"/>
          <p:cNvSpPr txBox="1"/>
          <p:nvPr/>
        </p:nvSpPr>
        <p:spPr>
          <a:xfrm>
            <a:off x="1524000" y="2092325"/>
            <a:ext cx="4343400" cy="2261235"/>
          </a:xfrm>
          <a:prstGeom prst="rect">
            <a:avLst/>
          </a:prstGeom>
          <a:noFill/>
          <a:ln w="9525">
            <a:noFill/>
          </a:ln>
        </p:spPr>
        <p:txBody>
          <a:bodyPr>
            <a:spAutoFit/>
          </a:bodyPr>
          <a:lstStyle/>
          <a:p>
            <a:pPr algn="just">
              <a:lnSpc>
                <a:spcPct val="90000"/>
              </a:lnSpc>
              <a:spcBef>
                <a:spcPct val="20000"/>
              </a:spcBef>
            </a:pPr>
            <a:r>
              <a:rPr sz="3000" u="sng" dirty="0">
                <a:solidFill>
                  <a:srgbClr val="0409CE"/>
                </a:solidFill>
                <a:latin typeface="Times New Roman" panose="02020603050405020304" pitchFamily="18" charset="0"/>
              </a:rPr>
              <a:t>Thí nghiệm 2</a:t>
            </a:r>
          </a:p>
          <a:p>
            <a:pPr algn="just">
              <a:lnSpc>
                <a:spcPct val="90000"/>
              </a:lnSpc>
              <a:spcBef>
                <a:spcPct val="20000"/>
              </a:spcBef>
            </a:pPr>
            <a:r>
              <a:rPr sz="3000" dirty="0">
                <a:solidFill>
                  <a:srgbClr val="0409CE"/>
                </a:solidFill>
                <a:latin typeface="Times New Roman" panose="02020603050405020304" pitchFamily="18" charset="0"/>
              </a:rPr>
              <a:t>Cho quả cầu A lăn trên máng nghiêng từ vị trí (2) cao hơn vị trí (1) (H.16.3) tới đập vào miếng gỗ B.</a:t>
            </a:r>
          </a:p>
        </p:txBody>
      </p:sp>
      <p:sp>
        <p:nvSpPr>
          <p:cNvPr id="16389" name="Text Box 21"/>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III. Động năng</a:t>
            </a:r>
          </a:p>
        </p:txBody>
      </p:sp>
      <p:sp>
        <p:nvSpPr>
          <p:cNvPr id="33814" name="Text Box 22"/>
          <p:cNvSpPr txBox="1"/>
          <p:nvPr/>
        </p:nvSpPr>
        <p:spPr>
          <a:xfrm>
            <a:off x="1752600" y="990600"/>
            <a:ext cx="7848600" cy="1014730"/>
          </a:xfrm>
          <a:prstGeom prst="rect">
            <a:avLst/>
          </a:prstGeom>
          <a:noFill/>
          <a:ln w="9525">
            <a:noFill/>
          </a:ln>
        </p:spPr>
        <p:txBody>
          <a:bodyPr>
            <a:spAutoFit/>
          </a:bodyPr>
          <a:lstStyle/>
          <a:p>
            <a:pPr algn="just">
              <a:spcBef>
                <a:spcPct val="20000"/>
              </a:spcBef>
            </a:pPr>
            <a:r>
              <a:rPr sz="3000" u="sng" dirty="0">
                <a:solidFill>
                  <a:srgbClr val="0409CE"/>
                </a:solidFill>
                <a:latin typeface="Arial" panose="020B0604020202020204" pitchFamily="34" charset="0"/>
              </a:rPr>
              <a:t>2. Động năng của vật phụ thuộc vào những yếu tố nào?</a:t>
            </a:r>
          </a:p>
        </p:txBody>
      </p:sp>
      <p:grpSp>
        <p:nvGrpSpPr>
          <p:cNvPr id="16391" name="Group 23"/>
          <p:cNvGrpSpPr/>
          <p:nvPr/>
        </p:nvGrpSpPr>
        <p:grpSpPr>
          <a:xfrm>
            <a:off x="1905000" y="3124200"/>
            <a:ext cx="8763000" cy="3810000"/>
            <a:chOff x="240" y="0"/>
            <a:chExt cx="5472" cy="4320"/>
          </a:xfrm>
        </p:grpSpPr>
        <p:sp>
          <p:nvSpPr>
            <p:cNvPr id="16398" name="Line 24"/>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16399" name="Line 25"/>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16400" name="Line 26"/>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16401" name="Line 27"/>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33820" name="Text Box 28"/>
          <p:cNvSpPr txBox="1"/>
          <p:nvPr/>
        </p:nvSpPr>
        <p:spPr>
          <a:xfrm>
            <a:off x="8763000" y="3844925"/>
            <a:ext cx="2057400" cy="460375"/>
          </a:xfrm>
          <a:prstGeom prst="rect">
            <a:avLst/>
          </a:prstGeom>
          <a:noFill/>
          <a:ln w="9525">
            <a:noFill/>
          </a:ln>
        </p:spPr>
        <p:txBody>
          <a:bodyPr>
            <a:spAutoFit/>
          </a:bodyPr>
          <a:lstStyle/>
          <a:p>
            <a:pPr>
              <a:spcBef>
                <a:spcPct val="50000"/>
              </a:spcBef>
            </a:pPr>
            <a:r>
              <a:rPr sz="2400" b="1" dirty="0">
                <a:latin typeface="Arial" panose="020B0604020202020204" pitchFamily="34" charset="0"/>
              </a:rPr>
              <a:t>Hình 16.3</a:t>
            </a:r>
          </a:p>
        </p:txBody>
      </p:sp>
      <p:sp>
        <p:nvSpPr>
          <p:cNvPr id="33821" name="Freeform 29"/>
          <p:cNvSpPr/>
          <p:nvPr/>
        </p:nvSpPr>
        <p:spPr>
          <a:xfrm>
            <a:off x="5715000" y="1676400"/>
            <a:ext cx="4800600" cy="2547938"/>
          </a:xfrm>
          <a:custGeom>
            <a:avLst/>
            <a:gdLst/>
            <a:ahLst/>
            <a:cxnLst>
              <a:cxn ang="0">
                <a:pos x="125309" y="2141124"/>
              </a:cxn>
              <a:cxn ang="0">
                <a:pos x="423545" y="2547938"/>
              </a:cxn>
              <a:cxn ang="0">
                <a:pos x="2348297" y="2547938"/>
              </a:cxn>
              <a:cxn ang="0">
                <a:pos x="2497415" y="2533218"/>
              </a:cxn>
              <a:cxn ang="0">
                <a:pos x="2646533" y="2459617"/>
              </a:cxn>
              <a:cxn ang="0">
                <a:pos x="2769336" y="2355237"/>
              </a:cxn>
              <a:cxn ang="0">
                <a:pos x="4800600" y="366668"/>
              </a:cxn>
              <a:cxn ang="0">
                <a:pos x="4319412" y="0"/>
              </a:cxn>
              <a:cxn ang="0">
                <a:pos x="2408445" y="1841367"/>
              </a:cxn>
              <a:cxn ang="0">
                <a:pos x="2290654" y="1933703"/>
              </a:cxn>
              <a:cxn ang="0">
                <a:pos x="2210456" y="1957791"/>
              </a:cxn>
              <a:cxn ang="0">
                <a:pos x="2038783" y="1969834"/>
              </a:cxn>
              <a:cxn ang="0">
                <a:pos x="0" y="1981878"/>
              </a:cxn>
              <a:cxn ang="0">
                <a:pos x="125309" y="2141124"/>
              </a:cxn>
            </a:cxnLst>
            <a:rect l="0" t="0" r="0" b="0"/>
            <a:pathLst>
              <a:path w="3831" h="1904">
                <a:moveTo>
                  <a:pt x="100" y="1600"/>
                </a:moveTo>
                <a:lnTo>
                  <a:pt x="338" y="1904"/>
                </a:lnTo>
                <a:lnTo>
                  <a:pt x="1874" y="1904"/>
                </a:lnTo>
                <a:lnTo>
                  <a:pt x="1993" y="1893"/>
                </a:lnTo>
                <a:lnTo>
                  <a:pt x="2112" y="1838"/>
                </a:lnTo>
                <a:lnTo>
                  <a:pt x="2210" y="1760"/>
                </a:lnTo>
                <a:lnTo>
                  <a:pt x="3831" y="274"/>
                </a:lnTo>
                <a:lnTo>
                  <a:pt x="3447" y="0"/>
                </a:lnTo>
                <a:lnTo>
                  <a:pt x="1922" y="1376"/>
                </a:lnTo>
                <a:lnTo>
                  <a:pt x="1828" y="1445"/>
                </a:lnTo>
                <a:lnTo>
                  <a:pt x="1764" y="1463"/>
                </a:lnTo>
                <a:lnTo>
                  <a:pt x="1627" y="1472"/>
                </a:lnTo>
                <a:lnTo>
                  <a:pt x="0" y="1481"/>
                </a:lnTo>
                <a:lnTo>
                  <a:pt x="100" y="1600"/>
                </a:lnTo>
                <a:close/>
              </a:path>
            </a:pathLst>
          </a:custGeom>
          <a:solidFill>
            <a:schemeClr val="accent1">
              <a:alpha val="100000"/>
            </a:schemeClr>
          </a:solidFill>
          <a:ln w="38100" cap="flat" cmpd="sng">
            <a:solidFill>
              <a:srgbClr val="0000CC">
                <a:alpha val="100000"/>
              </a:srgbClr>
            </a:solidFill>
            <a:prstDash val="solid"/>
            <a:round/>
            <a:headEnd type="none" w="med" len="med"/>
            <a:tailEnd type="none" w="med" len="med"/>
          </a:ln>
        </p:spPr>
        <p:txBody>
          <a:bodyPr/>
          <a:lstStyle/>
          <a:p>
            <a:endParaRPr lang="en-US"/>
          </a:p>
        </p:txBody>
      </p:sp>
      <p:sp>
        <p:nvSpPr>
          <p:cNvPr id="33822" name="Oval 30"/>
          <p:cNvSpPr/>
          <p:nvPr/>
        </p:nvSpPr>
        <p:spPr>
          <a:xfrm>
            <a:off x="9909175" y="1752600"/>
            <a:ext cx="454025" cy="461963"/>
          </a:xfrm>
          <a:prstGeom prst="ellipse">
            <a:avLst/>
          </a:prstGeom>
          <a:gradFill rotWithShape="1">
            <a:gsLst>
              <a:gs pos="0">
                <a:schemeClr val="bg2"/>
              </a:gs>
              <a:gs pos="100000">
                <a:schemeClr val="tx2"/>
              </a:gs>
            </a:gsLst>
            <a:path path="shape">
              <a:fillToRect l="50000" t="50000" r="50000" b="50000"/>
            </a:path>
            <a:tileRect/>
          </a:gra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33823" name="AutoShape 31" descr="Medium wood"/>
          <p:cNvSpPr/>
          <p:nvPr/>
        </p:nvSpPr>
        <p:spPr>
          <a:xfrm flipH="1">
            <a:off x="7543800" y="3571875"/>
            <a:ext cx="712788" cy="525463"/>
          </a:xfrm>
          <a:prstGeom prst="cube">
            <a:avLst>
              <a:gd name="adj" fmla="val 49403"/>
            </a:avLst>
          </a:prstGeom>
          <a:blipFill rotWithShape="1">
            <a:blip r:embed="rId2" cstate="print"/>
          </a:blipFill>
          <a:ln w="9525" cap="flat" cmpd="sng">
            <a:solidFill>
              <a:schemeClr val="tx1"/>
            </a:solidFill>
            <a:prstDash val="solid"/>
            <a:miter/>
            <a:headEnd type="none" w="med" len="med"/>
            <a:tailEnd type="none" w="med" len="med"/>
          </a:ln>
        </p:spPr>
        <p:txBody>
          <a:bodyPr wrap="none" anchor="ctr"/>
          <a:lstStyle/>
          <a:p>
            <a:endParaRPr dirty="0">
              <a:latin typeface="Arial" panose="020B0604020202020204" pitchFamily="34" charset="0"/>
            </a:endParaRPr>
          </a:p>
        </p:txBody>
      </p:sp>
      <p:sp>
        <p:nvSpPr>
          <p:cNvPr id="33825" name="Text Box 33"/>
          <p:cNvSpPr txBox="1"/>
          <p:nvPr/>
        </p:nvSpPr>
        <p:spPr>
          <a:xfrm>
            <a:off x="8534400" y="2057400"/>
            <a:ext cx="762000" cy="521970"/>
          </a:xfrm>
          <a:prstGeom prst="rect">
            <a:avLst/>
          </a:prstGeom>
          <a:noFill/>
          <a:ln w="9525">
            <a:noFill/>
          </a:ln>
        </p:spPr>
        <p:txBody>
          <a:bodyPr>
            <a:spAutoFit/>
          </a:bodyPr>
          <a:lstStyle/>
          <a:p>
            <a:pPr>
              <a:spcBef>
                <a:spcPct val="50000"/>
              </a:spcBef>
            </a:pPr>
            <a:r>
              <a:rPr sz="2800" b="1" dirty="0">
                <a:latin typeface="Arial" panose="020B0604020202020204" pitchFamily="34" charset="0"/>
              </a:rPr>
              <a:t>(1)</a:t>
            </a:r>
          </a:p>
        </p:txBody>
      </p:sp>
      <p:sp>
        <p:nvSpPr>
          <p:cNvPr id="33826" name="Text Box 34"/>
          <p:cNvSpPr txBox="1"/>
          <p:nvPr/>
        </p:nvSpPr>
        <p:spPr>
          <a:xfrm>
            <a:off x="9906000" y="1476375"/>
            <a:ext cx="762000" cy="521970"/>
          </a:xfrm>
          <a:prstGeom prst="rect">
            <a:avLst/>
          </a:prstGeom>
          <a:noFill/>
          <a:ln w="9525">
            <a:noFill/>
          </a:ln>
        </p:spPr>
        <p:txBody>
          <a:bodyPr>
            <a:spAutoFit/>
          </a:bodyPr>
          <a:lstStyle/>
          <a:p>
            <a:pPr>
              <a:spcBef>
                <a:spcPct val="50000"/>
              </a:spcBef>
            </a:pPr>
            <a:r>
              <a:rPr sz="2800" b="1" dirty="0">
                <a:latin typeface="Arial" panose="020B0604020202020204" pitchFamily="34" charset="0"/>
              </a:rPr>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33814">
                                            <p:txEl>
                                              <p:pRg st="0" end="0"/>
                                            </p:txEl>
                                          </p:spTgt>
                                        </p:tgtEl>
                                        <p:attrNameLst>
                                          <p:attrName>style.visibility</p:attrName>
                                        </p:attrNameLst>
                                      </p:cBhvr>
                                      <p:to>
                                        <p:strVal val="visible"/>
                                      </p:to>
                                    </p:set>
                                    <p:animEffect transition="in" filter="fade">
                                      <p:cBhvr>
                                        <p:cTn id="7" dur="500"/>
                                        <p:tgtEl>
                                          <p:spTgt spid="33814">
                                            <p:txEl>
                                              <p:pRg st="0" end="0"/>
                                            </p:txEl>
                                          </p:spTgt>
                                        </p:tgtEl>
                                      </p:cBhvr>
                                    </p:animEffect>
                                    <p:anim calcmode="lin" valueType="num">
                                      <p:cBhvr>
                                        <p:cTn id="8" dur="500" fill="hold"/>
                                        <p:tgtEl>
                                          <p:spTgt spid="33814">
                                            <p:txEl>
                                              <p:pRg st="0" end="0"/>
                                            </p:txEl>
                                          </p:spTgt>
                                        </p:tgtEl>
                                        <p:attrNameLst>
                                          <p:attrName>style.rotation</p:attrName>
                                        </p:attrNameLst>
                                      </p:cBhvr>
                                      <p:tavLst>
                                        <p:tav tm="0">
                                          <p:val>
                                            <p:fltVal val="720"/>
                                          </p:val>
                                        </p:tav>
                                        <p:tav tm="100000">
                                          <p:val>
                                            <p:fltVal val="0"/>
                                          </p:val>
                                        </p:tav>
                                      </p:tavLst>
                                    </p:anim>
                                    <p:anim calcmode="lin" valueType="num">
                                      <p:cBhvr>
                                        <p:cTn id="9" dur="500" fill="hold"/>
                                        <p:tgtEl>
                                          <p:spTgt spid="33814">
                                            <p:txEl>
                                              <p:pRg st="0" end="0"/>
                                            </p:txEl>
                                          </p:spTgt>
                                        </p:tgtEl>
                                        <p:attrNameLst>
                                          <p:attrName>ppt_h</p:attrName>
                                        </p:attrNameLst>
                                      </p:cBhvr>
                                      <p:tavLst>
                                        <p:tav tm="0">
                                          <p:val>
                                            <p:fltVal val="0"/>
                                          </p:val>
                                        </p:tav>
                                        <p:tav tm="100000">
                                          <p:val>
                                            <p:strVal val="#ppt_h"/>
                                          </p:val>
                                        </p:tav>
                                      </p:tavLst>
                                    </p:anim>
                                    <p:anim calcmode="lin" valueType="num">
                                      <p:cBhvr>
                                        <p:cTn id="10" dur="500" fill="hold"/>
                                        <p:tgtEl>
                                          <p:spTgt spid="33814">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3801">
                                            <p:txEl>
                                              <p:pRg st="0" end="0"/>
                                            </p:txEl>
                                          </p:spTgt>
                                        </p:tgtEl>
                                        <p:attrNameLst>
                                          <p:attrName>style.visibility</p:attrName>
                                        </p:attrNameLst>
                                      </p:cBhvr>
                                      <p:to>
                                        <p:strVal val="visible"/>
                                      </p:to>
                                    </p:set>
                                    <p:animEffect transition="in" filter="wipe(down)">
                                      <p:cBhvr>
                                        <p:cTn id="15" dur="500"/>
                                        <p:tgtEl>
                                          <p:spTgt spid="33801">
                                            <p:txEl>
                                              <p:pRg st="0" end="0"/>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3801">
                                            <p:txEl>
                                              <p:pRg st="1" end="1"/>
                                            </p:txEl>
                                          </p:spTgt>
                                        </p:tgtEl>
                                        <p:attrNameLst>
                                          <p:attrName>style.visibility</p:attrName>
                                        </p:attrNameLst>
                                      </p:cBhvr>
                                      <p:to>
                                        <p:strVal val="visible"/>
                                      </p:to>
                                    </p:set>
                                    <p:animEffect transition="in" filter="wipe(down)">
                                      <p:cBhvr>
                                        <p:cTn id="18" dur="500"/>
                                        <p:tgtEl>
                                          <p:spTgt spid="33801">
                                            <p:txEl>
                                              <p:pRg st="1" end="1"/>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33821"/>
                                        </p:tgtEl>
                                        <p:attrNameLst>
                                          <p:attrName>style.visibility</p:attrName>
                                        </p:attrNameLst>
                                      </p:cBhvr>
                                      <p:to>
                                        <p:strVal val="visible"/>
                                      </p:to>
                                    </p:set>
                                    <p:animEffect transition="in" filter="box(in)">
                                      <p:cBhvr>
                                        <p:cTn id="21" dur="500"/>
                                        <p:tgtEl>
                                          <p:spTgt spid="33821"/>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3823"/>
                                        </p:tgtEl>
                                        <p:attrNameLst>
                                          <p:attrName>style.visibility</p:attrName>
                                        </p:attrNameLst>
                                      </p:cBhvr>
                                      <p:to>
                                        <p:strVal val="visible"/>
                                      </p:to>
                                    </p:set>
                                    <p:animEffect transition="in" filter="box(in)">
                                      <p:cBhvr>
                                        <p:cTn id="24" dur="500"/>
                                        <p:tgtEl>
                                          <p:spTgt spid="33823"/>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3822"/>
                                        </p:tgtEl>
                                        <p:attrNameLst>
                                          <p:attrName>style.visibility</p:attrName>
                                        </p:attrNameLst>
                                      </p:cBhvr>
                                      <p:to>
                                        <p:strVal val="visible"/>
                                      </p:to>
                                    </p:set>
                                    <p:animEffect transition="in" filter="box(in)">
                                      <p:cBhvr>
                                        <p:cTn id="27" dur="500"/>
                                        <p:tgtEl>
                                          <p:spTgt spid="33822"/>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33820"/>
                                        </p:tgtEl>
                                        <p:attrNameLst>
                                          <p:attrName>style.visibility</p:attrName>
                                        </p:attrNameLst>
                                      </p:cBhvr>
                                      <p:to>
                                        <p:strVal val="visible"/>
                                      </p:to>
                                    </p:set>
                                  </p:childTnLst>
                                </p:cTn>
                              </p:par>
                              <p:par>
                                <p:cTn id="30" presetID="14" presetClass="entr" presetSubtype="10" fill="hold" grpId="0" nodeType="withEffect">
                                  <p:stCondLst>
                                    <p:cond delay="0"/>
                                  </p:stCondLst>
                                  <p:childTnLst>
                                    <p:set>
                                      <p:cBhvr>
                                        <p:cTn id="31" dur="1" fill="hold">
                                          <p:stCondLst>
                                            <p:cond delay="0"/>
                                          </p:stCondLst>
                                        </p:cTn>
                                        <p:tgtEl>
                                          <p:spTgt spid="33825"/>
                                        </p:tgtEl>
                                        <p:attrNameLst>
                                          <p:attrName>style.visibility</p:attrName>
                                        </p:attrNameLst>
                                      </p:cBhvr>
                                      <p:to>
                                        <p:strVal val="visible"/>
                                      </p:to>
                                    </p:set>
                                    <p:animEffect transition="in" filter="randombar(horizontal)">
                                      <p:cBhvr>
                                        <p:cTn id="32" dur="500"/>
                                        <p:tgtEl>
                                          <p:spTgt spid="33825"/>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33826"/>
                                        </p:tgtEl>
                                        <p:attrNameLst>
                                          <p:attrName>style.visibility</p:attrName>
                                        </p:attrNameLst>
                                      </p:cBhvr>
                                      <p:to>
                                        <p:strVal val="visible"/>
                                      </p:to>
                                    </p:set>
                                    <p:animEffect transition="in" filter="randombar(horizontal)">
                                      <p:cBhvr>
                                        <p:cTn id="35" dur="500"/>
                                        <p:tgtEl>
                                          <p:spTgt spid="33826"/>
                                        </p:tgtEl>
                                      </p:cBhvr>
                                    </p:animEffect>
                                  </p:childTnLst>
                                </p:cTn>
                              </p:par>
                            </p:childTnLst>
                          </p:cTn>
                        </p:par>
                      </p:childTnLst>
                    </p:cTn>
                  </p:par>
                  <p:par>
                    <p:cTn id="36" fill="hold">
                      <p:stCondLst>
                        <p:cond delay="indefinite"/>
                      </p:stCondLst>
                      <p:childTnLst>
                        <p:par>
                          <p:cTn id="37" fill="hold">
                            <p:stCondLst>
                              <p:cond delay="0"/>
                            </p:stCondLst>
                            <p:childTnLst>
                              <p:par>
                                <p:cTn id="38" presetID="56" presetClass="path" presetSubtype="0" accel="50000" decel="50000" fill="hold" grpId="1" nodeType="clickEffect">
                                  <p:stCondLst>
                                    <p:cond delay="0"/>
                                  </p:stCondLst>
                                  <p:childTnLst>
                                    <p:animMotion origin="layout" path="M -2.77778E-7 -3.7037E-7 L -0.20851 0.25532 " pathEditMode="relative" rAng="0" ptsTypes="AA">
                                      <p:cBhvr>
                                        <p:cTn id="39" dur="2000" fill="hold"/>
                                        <p:tgtEl>
                                          <p:spTgt spid="33822"/>
                                        </p:tgtEl>
                                        <p:attrNameLst>
                                          <p:attrName>ppt_x</p:attrName>
                                          <p:attrName>ppt_y</p:attrName>
                                        </p:attrNameLst>
                                      </p:cBhvr>
                                      <p:rCtr x="-10400" y="12800"/>
                                    </p:animMotion>
                                  </p:childTnLst>
                                </p:cTn>
                              </p:par>
                            </p:childTnLst>
                          </p:cTn>
                        </p:par>
                        <p:par>
                          <p:cTn id="40" fill="hold">
                            <p:stCondLst>
                              <p:cond delay="2000"/>
                            </p:stCondLst>
                            <p:childTnLst>
                              <p:par>
                                <p:cTn id="41" presetID="35" presetClass="path" presetSubtype="0" accel="50000" decel="50000" fill="hold" grpId="1" nodeType="afterEffect">
                                  <p:stCondLst>
                                    <p:cond delay="0"/>
                                  </p:stCondLst>
                                  <p:childTnLst>
                                    <p:animMotion origin="layout" path="M 3.33333E-6 -1.96532E-6 L -0.1125 -1.96532E-6 " pathEditMode="relative" rAng="0" ptsTypes="AA">
                                      <p:cBhvr>
                                        <p:cTn id="42" dur="1000" fill="hold"/>
                                        <p:tgtEl>
                                          <p:spTgt spid="33823"/>
                                        </p:tgtEl>
                                        <p:attrNameLst>
                                          <p:attrName>ppt_x</p:attrName>
                                          <p:attrName>ppt_y</p:attrName>
                                        </p:attrNameLst>
                                      </p:cBhvr>
                                      <p:rCtr x="-5600" y="0"/>
                                    </p:animMotion>
                                  </p:childTnLst>
                                </p:cTn>
                              </p:par>
                              <p:par>
                                <p:cTn id="43" presetID="1" presetClass="entr" presetSubtype="0" fill="hold" grpId="1" nodeType="withEffect">
                                  <p:stCondLst>
                                    <p:cond delay="0"/>
                                  </p:stCondLst>
                                  <p:childTnLst>
                                    <p:set>
                                      <p:cBhvr>
                                        <p:cTn id="44" dur="1" fill="hold">
                                          <p:stCondLst>
                                            <p:cond delay="0"/>
                                          </p:stCondLst>
                                        </p:cTn>
                                        <p:tgtEl>
                                          <p:spTgt spid="338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6" presetClass="entr" presetSubtype="26" fill="hold" nodeType="clickEffect">
                                  <p:stCondLst>
                                    <p:cond delay="0"/>
                                  </p:stCondLst>
                                  <p:childTnLst>
                                    <p:set>
                                      <p:cBhvr>
                                        <p:cTn id="48" dur="1" fill="hold">
                                          <p:stCondLst>
                                            <p:cond delay="0"/>
                                          </p:stCondLst>
                                        </p:cTn>
                                        <p:tgtEl>
                                          <p:spTgt spid="33797">
                                            <p:txEl>
                                              <p:pRg st="0" end="0"/>
                                            </p:txEl>
                                          </p:spTgt>
                                        </p:tgtEl>
                                        <p:attrNameLst>
                                          <p:attrName>style.visibility</p:attrName>
                                        </p:attrNameLst>
                                      </p:cBhvr>
                                      <p:to>
                                        <p:strVal val="visible"/>
                                      </p:to>
                                    </p:set>
                                    <p:animEffect transition="in" filter="barn(inHorizontal)">
                                      <p:cBhvr>
                                        <p:cTn id="49" dur="500"/>
                                        <p:tgtEl>
                                          <p:spTgt spid="3379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20" grpId="0"/>
      <p:bldP spid="33820" grpId="1"/>
      <p:bldP spid="33822" grpId="0" bldLvl="0" animBg="1"/>
      <p:bldP spid="33822" grpId="1" bldLvl="0" animBg="1"/>
      <p:bldP spid="33823" grpId="0" bldLvl="0" animBg="1"/>
      <p:bldP spid="33823" grpId="1" bldLvl="0" animBg="1"/>
      <p:bldP spid="33825" grpId="0"/>
      <p:bldP spid="338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p:cNvSpPr>
          <p:nvPr>
            <p:ph idx="1"/>
          </p:nvPr>
        </p:nvSpPr>
        <p:spPr>
          <a:xfrm>
            <a:off x="1524000" y="2179638"/>
            <a:ext cx="9144000" cy="4525962"/>
          </a:xfrm>
        </p:spPr>
        <p:txBody>
          <a:bodyPr vert="horz" wrap="square" lIns="91440" tIns="45720" rIns="91440" bIns="45720" anchor="t"/>
          <a:lstStyle/>
          <a:p>
            <a:pPr algn="just">
              <a:lnSpc>
                <a:spcPct val="90000"/>
              </a:lnSpc>
              <a:spcBef>
                <a:spcPct val="50000"/>
              </a:spcBef>
              <a:buFontTx/>
              <a:buChar char="-"/>
            </a:pPr>
            <a:r>
              <a:rPr sz="2800" dirty="0">
                <a:solidFill>
                  <a:srgbClr val="0409CE"/>
                </a:solidFill>
              </a:rPr>
              <a:t>Độ lớn vận tốc của quả cầu lúc đập vào miếng gỗ B (1) ……………... so với thí nghiệm 1.</a:t>
            </a:r>
          </a:p>
          <a:p>
            <a:pPr algn="just">
              <a:lnSpc>
                <a:spcPct val="90000"/>
              </a:lnSpc>
              <a:spcBef>
                <a:spcPct val="50000"/>
              </a:spcBef>
              <a:buFontTx/>
              <a:buChar char="-"/>
            </a:pPr>
            <a:r>
              <a:rPr sz="2800" dirty="0">
                <a:solidFill>
                  <a:srgbClr val="0409CE"/>
                </a:solidFill>
              </a:rPr>
              <a:t>Công của quả cầu A thực hiện lúc này (2) …………… so với lúc trước vì miếng gỗ B dịch chuyển được đoạn đường (3) …………..  so với lúc trước.</a:t>
            </a:r>
          </a:p>
          <a:p>
            <a:pPr algn="just">
              <a:lnSpc>
                <a:spcPct val="90000"/>
              </a:lnSpc>
              <a:spcBef>
                <a:spcPct val="50000"/>
              </a:spcBef>
              <a:buFontTx/>
              <a:buChar char="-"/>
            </a:pPr>
            <a:r>
              <a:rPr sz="2800" dirty="0">
                <a:solidFill>
                  <a:srgbClr val="0409CE"/>
                </a:solidFill>
              </a:rPr>
              <a:t>Từ đó suy ra: Động năng của quả cầu A phụ thuộc vào (4) ………………. của nó. Vận tốc càng lớn thì (5)……………... của vật (6) ……………………</a:t>
            </a:r>
          </a:p>
          <a:p>
            <a:pPr eaLnBrk="1" hangingPunct="1">
              <a:lnSpc>
                <a:spcPct val="90000"/>
              </a:lnSpc>
              <a:buNone/>
            </a:pPr>
            <a:endParaRPr sz="2800" dirty="0"/>
          </a:p>
        </p:txBody>
      </p:sp>
      <p:sp>
        <p:nvSpPr>
          <p:cNvPr id="56324" name="Text Box 4"/>
          <p:cNvSpPr txBox="1"/>
          <p:nvPr/>
        </p:nvSpPr>
        <p:spPr>
          <a:xfrm>
            <a:off x="2590800" y="2396490"/>
            <a:ext cx="2286000" cy="521970"/>
          </a:xfrm>
          <a:prstGeom prst="rect">
            <a:avLst/>
          </a:prstGeom>
          <a:noFill/>
          <a:ln w="9525">
            <a:noFill/>
          </a:ln>
        </p:spPr>
        <p:txBody>
          <a:bodyPr>
            <a:spAutoFit/>
          </a:bodyPr>
          <a:lstStyle/>
          <a:p>
            <a:pPr>
              <a:spcBef>
                <a:spcPct val="50000"/>
              </a:spcBef>
            </a:pPr>
            <a:r>
              <a:rPr sz="2800" b="1" dirty="0">
                <a:solidFill>
                  <a:srgbClr val="FF3300"/>
                </a:solidFill>
                <a:latin typeface="Arial" panose="020B0604020202020204" pitchFamily="34" charset="0"/>
              </a:rPr>
              <a:t>lớn hơn</a:t>
            </a:r>
          </a:p>
        </p:txBody>
      </p:sp>
      <p:sp>
        <p:nvSpPr>
          <p:cNvPr id="56326" name="Text Box 6"/>
          <p:cNvSpPr txBox="1"/>
          <p:nvPr/>
        </p:nvSpPr>
        <p:spPr>
          <a:xfrm>
            <a:off x="8856345" y="2983230"/>
            <a:ext cx="1600200" cy="521970"/>
          </a:xfrm>
          <a:prstGeom prst="rect">
            <a:avLst/>
          </a:prstGeom>
          <a:noFill/>
          <a:ln w="9525">
            <a:noFill/>
          </a:ln>
        </p:spPr>
        <p:txBody>
          <a:bodyPr>
            <a:spAutoFit/>
          </a:bodyPr>
          <a:lstStyle/>
          <a:p>
            <a:pPr>
              <a:spcBef>
                <a:spcPct val="50000"/>
              </a:spcBef>
            </a:pPr>
            <a:r>
              <a:rPr sz="2800" b="1" dirty="0">
                <a:solidFill>
                  <a:srgbClr val="FF3300"/>
                </a:solidFill>
                <a:latin typeface="Arial" panose="020B0604020202020204" pitchFamily="34" charset="0"/>
              </a:rPr>
              <a:t>lớn hơn</a:t>
            </a:r>
          </a:p>
        </p:txBody>
      </p:sp>
      <p:sp>
        <p:nvSpPr>
          <p:cNvPr id="56327" name="Text Box 7"/>
          <p:cNvSpPr txBox="1"/>
          <p:nvPr/>
        </p:nvSpPr>
        <p:spPr>
          <a:xfrm>
            <a:off x="3566160" y="3781108"/>
            <a:ext cx="2286000" cy="521970"/>
          </a:xfrm>
          <a:prstGeom prst="rect">
            <a:avLst/>
          </a:prstGeom>
          <a:noFill/>
          <a:ln w="9525">
            <a:noFill/>
          </a:ln>
        </p:spPr>
        <p:txBody>
          <a:bodyPr>
            <a:spAutoFit/>
          </a:bodyPr>
          <a:lstStyle/>
          <a:p>
            <a:pPr>
              <a:spcBef>
                <a:spcPct val="50000"/>
              </a:spcBef>
            </a:pPr>
            <a:r>
              <a:rPr sz="2800" b="1" dirty="0">
                <a:solidFill>
                  <a:srgbClr val="FF3300"/>
                </a:solidFill>
                <a:latin typeface="Arial" panose="020B0604020202020204" pitchFamily="34" charset="0"/>
              </a:rPr>
              <a:t>dài hơn</a:t>
            </a:r>
          </a:p>
        </p:txBody>
      </p:sp>
      <p:sp>
        <p:nvSpPr>
          <p:cNvPr id="56328" name="Text Box 8"/>
          <p:cNvSpPr txBox="1"/>
          <p:nvPr/>
        </p:nvSpPr>
        <p:spPr>
          <a:xfrm>
            <a:off x="2705100" y="4797108"/>
            <a:ext cx="2057400" cy="521970"/>
          </a:xfrm>
          <a:prstGeom prst="rect">
            <a:avLst/>
          </a:prstGeom>
          <a:noFill/>
          <a:ln w="9525">
            <a:noFill/>
          </a:ln>
        </p:spPr>
        <p:txBody>
          <a:bodyPr>
            <a:spAutoFit/>
          </a:bodyPr>
          <a:lstStyle/>
          <a:p>
            <a:pPr>
              <a:spcBef>
                <a:spcPct val="50000"/>
              </a:spcBef>
            </a:pPr>
            <a:r>
              <a:rPr sz="2800" b="1" dirty="0">
                <a:solidFill>
                  <a:srgbClr val="FF3300"/>
                </a:solidFill>
                <a:latin typeface="Arial" panose="020B0604020202020204" pitchFamily="34" charset="0"/>
              </a:rPr>
              <a:t>vận tốc</a:t>
            </a:r>
          </a:p>
        </p:txBody>
      </p:sp>
      <p:sp>
        <p:nvSpPr>
          <p:cNvPr id="56329" name="Text Box 9"/>
          <p:cNvSpPr txBox="1"/>
          <p:nvPr/>
        </p:nvSpPr>
        <p:spPr>
          <a:xfrm>
            <a:off x="2496820" y="5116830"/>
            <a:ext cx="2133600" cy="521970"/>
          </a:xfrm>
          <a:prstGeom prst="rect">
            <a:avLst/>
          </a:prstGeom>
          <a:noFill/>
          <a:ln w="9525">
            <a:noFill/>
          </a:ln>
        </p:spPr>
        <p:txBody>
          <a:bodyPr>
            <a:spAutoFit/>
          </a:bodyPr>
          <a:lstStyle/>
          <a:p>
            <a:pPr>
              <a:spcBef>
                <a:spcPct val="50000"/>
              </a:spcBef>
            </a:pPr>
            <a:r>
              <a:rPr sz="2800" b="1" dirty="0">
                <a:solidFill>
                  <a:srgbClr val="FF3300"/>
                </a:solidFill>
                <a:latin typeface="Arial" panose="020B0604020202020204" pitchFamily="34" charset="0"/>
              </a:rPr>
              <a:t>động năng</a:t>
            </a:r>
          </a:p>
        </p:txBody>
      </p:sp>
      <p:sp>
        <p:nvSpPr>
          <p:cNvPr id="56330" name="Text Box 10"/>
          <p:cNvSpPr txBox="1"/>
          <p:nvPr/>
        </p:nvSpPr>
        <p:spPr>
          <a:xfrm>
            <a:off x="6670040" y="5117148"/>
            <a:ext cx="2743200" cy="521970"/>
          </a:xfrm>
          <a:prstGeom prst="rect">
            <a:avLst/>
          </a:prstGeom>
          <a:noFill/>
          <a:ln w="9525">
            <a:noFill/>
          </a:ln>
        </p:spPr>
        <p:txBody>
          <a:bodyPr>
            <a:spAutoFit/>
          </a:bodyPr>
          <a:lstStyle/>
          <a:p>
            <a:pPr>
              <a:spcBef>
                <a:spcPct val="50000"/>
              </a:spcBef>
            </a:pPr>
            <a:r>
              <a:rPr sz="2800" b="1" dirty="0">
                <a:solidFill>
                  <a:srgbClr val="FF3300"/>
                </a:solidFill>
                <a:latin typeface="Arial" panose="020B0604020202020204" pitchFamily="34" charset="0"/>
              </a:rPr>
              <a:t>càng lớn</a:t>
            </a:r>
          </a:p>
        </p:txBody>
      </p:sp>
      <p:sp>
        <p:nvSpPr>
          <p:cNvPr id="17417" name="Text Box 13"/>
          <p:cNvSpPr txBox="1"/>
          <p:nvPr/>
        </p:nvSpPr>
        <p:spPr>
          <a:xfrm>
            <a:off x="2057400" y="0"/>
            <a:ext cx="8153400" cy="368300"/>
          </a:xfrm>
          <a:prstGeom prst="rect">
            <a:avLst/>
          </a:prstGeom>
          <a:noFill/>
          <a:ln w="9525">
            <a:noFill/>
          </a:ln>
        </p:spPr>
        <p:txBody>
          <a:bodyPr>
            <a:spAutoFit/>
          </a:bodyPr>
          <a:lstStyle/>
          <a:p>
            <a:pPr>
              <a:spcBef>
                <a:spcPct val="50000"/>
              </a:spcBef>
            </a:pPr>
            <a:endParaRPr dirty="0">
              <a:latin typeface="Arial" panose="020B0604020202020204" pitchFamily="34" charset="0"/>
            </a:endParaRPr>
          </a:p>
        </p:txBody>
      </p:sp>
      <p:sp>
        <p:nvSpPr>
          <p:cNvPr id="17419" name="Text Box 16"/>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III. Động năng</a:t>
            </a:r>
          </a:p>
        </p:txBody>
      </p:sp>
      <p:sp>
        <p:nvSpPr>
          <p:cNvPr id="17420" name="Text Box 17"/>
          <p:cNvSpPr txBox="1"/>
          <p:nvPr/>
        </p:nvSpPr>
        <p:spPr>
          <a:xfrm>
            <a:off x="1752600" y="990600"/>
            <a:ext cx="7848600" cy="1014730"/>
          </a:xfrm>
          <a:prstGeom prst="rect">
            <a:avLst/>
          </a:prstGeom>
          <a:noFill/>
          <a:ln w="9525">
            <a:noFill/>
          </a:ln>
        </p:spPr>
        <p:txBody>
          <a:bodyPr>
            <a:spAutoFit/>
          </a:bodyPr>
          <a:lstStyle/>
          <a:p>
            <a:pPr algn="just">
              <a:spcBef>
                <a:spcPct val="20000"/>
              </a:spcBef>
            </a:pPr>
            <a:r>
              <a:rPr sz="3000" u="sng" dirty="0">
                <a:solidFill>
                  <a:srgbClr val="0409CE"/>
                </a:solidFill>
                <a:latin typeface="Times New Roman" panose="02020603050405020304" pitchFamily="18" charset="0"/>
                <a:cs typeface="Times New Roman" panose="02020603050405020304" pitchFamily="18" charset="0"/>
              </a:rPr>
              <a:t>2. Động năng của vật phụ thuộc vào những yếu tố nào?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1000"/>
                                        <p:tgtEl>
                                          <p:spTgt spid="56323">
                                            <p:txEl>
                                              <p:pRg st="0" end="0"/>
                                            </p:txEl>
                                          </p:spTgt>
                                        </p:tgtEl>
                                      </p:cBhvr>
                                    </p:animEffect>
                                    <p:anim calcmode="lin" valueType="num">
                                      <p:cBhvr>
                                        <p:cTn id="8" dur="10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632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32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56323">
                                            <p:txEl>
                                              <p:pRg st="1" end="1"/>
                                            </p:txEl>
                                          </p:spTgt>
                                        </p:tgtEl>
                                        <p:attrNameLst>
                                          <p:attrName>style.visibility</p:attrName>
                                        </p:attrNameLst>
                                      </p:cBhvr>
                                      <p:to>
                                        <p:strVal val="visible"/>
                                      </p:to>
                                    </p:set>
                                    <p:animEffect transition="in" filter="fade">
                                      <p:cBhvr>
                                        <p:cTn id="13" dur="1000"/>
                                        <p:tgtEl>
                                          <p:spTgt spid="56323">
                                            <p:txEl>
                                              <p:pRg st="1" end="1"/>
                                            </p:txEl>
                                          </p:spTgt>
                                        </p:tgtEl>
                                      </p:cBhvr>
                                    </p:animEffect>
                                    <p:anim calcmode="lin" valueType="num">
                                      <p:cBhvr>
                                        <p:cTn id="14" dur="10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5632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632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56323">
                                            <p:txEl>
                                              <p:pRg st="2" end="2"/>
                                            </p:txEl>
                                          </p:spTgt>
                                        </p:tgtEl>
                                        <p:attrNameLst>
                                          <p:attrName>style.visibility</p:attrName>
                                        </p:attrNameLst>
                                      </p:cBhvr>
                                      <p:to>
                                        <p:strVal val="visible"/>
                                      </p:to>
                                    </p:set>
                                    <p:animEffect transition="in" filter="fade">
                                      <p:cBhvr>
                                        <p:cTn id="19" dur="1000"/>
                                        <p:tgtEl>
                                          <p:spTgt spid="56323">
                                            <p:txEl>
                                              <p:pRg st="2" end="2"/>
                                            </p:txEl>
                                          </p:spTgt>
                                        </p:tgtEl>
                                      </p:cBhvr>
                                    </p:animEffect>
                                    <p:anim calcmode="lin" valueType="num">
                                      <p:cBhvr>
                                        <p:cTn id="20" dur="1000" fill="hold"/>
                                        <p:tgtEl>
                                          <p:spTgt spid="5632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632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632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56324"/>
                                        </p:tgtEl>
                                        <p:attrNameLst>
                                          <p:attrName>style.visibility</p:attrName>
                                        </p:attrNameLst>
                                      </p:cBhvr>
                                      <p:to>
                                        <p:strVal val="visible"/>
                                      </p:to>
                                    </p:set>
                                    <p:anim calcmode="discrete" valueType="clr">
                                      <p:cBhvr override="childStyle">
                                        <p:cTn id="27" dur="80"/>
                                        <p:tgtEl>
                                          <p:spTgt spid="56324"/>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56324"/>
                                        </p:tgtEl>
                                        <p:attrNameLst>
                                          <p:attrName>fillcolor</p:attrName>
                                        </p:attrNameLst>
                                      </p:cBhvr>
                                      <p:tavLst>
                                        <p:tav tm="0">
                                          <p:val>
                                            <p:clrVal>
                                              <a:schemeClr val="accent2"/>
                                            </p:clrVal>
                                          </p:val>
                                        </p:tav>
                                        <p:tav tm="50000">
                                          <p:val>
                                            <p:clrVal>
                                              <a:schemeClr val="hlink"/>
                                            </p:clrVal>
                                          </p:val>
                                        </p:tav>
                                      </p:tavLst>
                                    </p:anim>
                                    <p:set>
                                      <p:cBhvr>
                                        <p:cTn id="29" dur="80"/>
                                        <p:tgtEl>
                                          <p:spTgt spid="56324"/>
                                        </p:tgtEl>
                                        <p:attrNameLst>
                                          <p:attrName>fill.type</p:attrName>
                                        </p:attrNameLst>
                                      </p:cBhvr>
                                      <p:to>
                                        <p:strVal val="solid"/>
                                      </p:to>
                                    </p:set>
                                  </p:childTnLst>
                                </p:cTn>
                              </p:par>
                              <p:par>
                                <p:cTn id="30" presetID="27" presetClass="entr" presetSubtype="0" fill="hold" grpId="0" nodeType="withEffect">
                                  <p:stCondLst>
                                    <p:cond delay="0"/>
                                  </p:stCondLst>
                                  <p:iterate type="lt">
                                    <p:tmPct val="50000"/>
                                  </p:iterate>
                                  <p:childTnLst>
                                    <p:set>
                                      <p:cBhvr>
                                        <p:cTn id="31" dur="1" fill="hold">
                                          <p:stCondLst>
                                            <p:cond delay="0"/>
                                          </p:stCondLst>
                                        </p:cTn>
                                        <p:tgtEl>
                                          <p:spTgt spid="56326"/>
                                        </p:tgtEl>
                                        <p:attrNameLst>
                                          <p:attrName>style.visibility</p:attrName>
                                        </p:attrNameLst>
                                      </p:cBhvr>
                                      <p:to>
                                        <p:strVal val="visible"/>
                                      </p:to>
                                    </p:set>
                                    <p:anim calcmode="discrete" valueType="clr">
                                      <p:cBhvr override="childStyle">
                                        <p:cTn id="32" dur="80"/>
                                        <p:tgtEl>
                                          <p:spTgt spid="56326"/>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56326"/>
                                        </p:tgtEl>
                                        <p:attrNameLst>
                                          <p:attrName>fillcolor</p:attrName>
                                        </p:attrNameLst>
                                      </p:cBhvr>
                                      <p:tavLst>
                                        <p:tav tm="0">
                                          <p:val>
                                            <p:clrVal>
                                              <a:schemeClr val="accent2"/>
                                            </p:clrVal>
                                          </p:val>
                                        </p:tav>
                                        <p:tav tm="50000">
                                          <p:val>
                                            <p:clrVal>
                                              <a:schemeClr val="hlink"/>
                                            </p:clrVal>
                                          </p:val>
                                        </p:tav>
                                      </p:tavLst>
                                    </p:anim>
                                    <p:set>
                                      <p:cBhvr>
                                        <p:cTn id="34" dur="80"/>
                                        <p:tgtEl>
                                          <p:spTgt spid="56326"/>
                                        </p:tgtEl>
                                        <p:attrNameLst>
                                          <p:attrName>fill.type</p:attrName>
                                        </p:attrNameLst>
                                      </p:cBhvr>
                                      <p:to>
                                        <p:strVal val="solid"/>
                                      </p:to>
                                    </p:set>
                                  </p:childTnLst>
                                </p:cTn>
                              </p:par>
                              <p:par>
                                <p:cTn id="35" presetID="27" presetClass="entr" presetSubtype="0" fill="hold" grpId="0" nodeType="withEffect">
                                  <p:stCondLst>
                                    <p:cond delay="0"/>
                                  </p:stCondLst>
                                  <p:iterate type="lt">
                                    <p:tmPct val="50000"/>
                                  </p:iterate>
                                  <p:childTnLst>
                                    <p:set>
                                      <p:cBhvr>
                                        <p:cTn id="36" dur="1" fill="hold">
                                          <p:stCondLst>
                                            <p:cond delay="0"/>
                                          </p:stCondLst>
                                        </p:cTn>
                                        <p:tgtEl>
                                          <p:spTgt spid="56327"/>
                                        </p:tgtEl>
                                        <p:attrNameLst>
                                          <p:attrName>style.visibility</p:attrName>
                                        </p:attrNameLst>
                                      </p:cBhvr>
                                      <p:to>
                                        <p:strVal val="visible"/>
                                      </p:to>
                                    </p:set>
                                    <p:anim calcmode="discrete" valueType="clr">
                                      <p:cBhvr override="childStyle">
                                        <p:cTn id="37" dur="80"/>
                                        <p:tgtEl>
                                          <p:spTgt spid="56327"/>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56327"/>
                                        </p:tgtEl>
                                        <p:attrNameLst>
                                          <p:attrName>fillcolor</p:attrName>
                                        </p:attrNameLst>
                                      </p:cBhvr>
                                      <p:tavLst>
                                        <p:tav tm="0">
                                          <p:val>
                                            <p:clrVal>
                                              <a:schemeClr val="accent2"/>
                                            </p:clrVal>
                                          </p:val>
                                        </p:tav>
                                        <p:tav tm="50000">
                                          <p:val>
                                            <p:clrVal>
                                              <a:schemeClr val="hlink"/>
                                            </p:clrVal>
                                          </p:val>
                                        </p:tav>
                                      </p:tavLst>
                                    </p:anim>
                                    <p:set>
                                      <p:cBhvr>
                                        <p:cTn id="39" dur="80"/>
                                        <p:tgtEl>
                                          <p:spTgt spid="56327"/>
                                        </p:tgtEl>
                                        <p:attrNameLst>
                                          <p:attrName>fill.type</p:attrName>
                                        </p:attrNameLst>
                                      </p:cBhvr>
                                      <p:to>
                                        <p:strVal val="solid"/>
                                      </p:to>
                                    </p:set>
                                  </p:childTnLst>
                                </p:cTn>
                              </p:par>
                              <p:par>
                                <p:cTn id="40" presetID="27" presetClass="entr" presetSubtype="0" fill="hold" grpId="0" nodeType="withEffect">
                                  <p:stCondLst>
                                    <p:cond delay="0"/>
                                  </p:stCondLst>
                                  <p:iterate type="lt">
                                    <p:tmPct val="50000"/>
                                  </p:iterate>
                                  <p:childTnLst>
                                    <p:set>
                                      <p:cBhvr>
                                        <p:cTn id="41" dur="1" fill="hold">
                                          <p:stCondLst>
                                            <p:cond delay="0"/>
                                          </p:stCondLst>
                                        </p:cTn>
                                        <p:tgtEl>
                                          <p:spTgt spid="56328"/>
                                        </p:tgtEl>
                                        <p:attrNameLst>
                                          <p:attrName>style.visibility</p:attrName>
                                        </p:attrNameLst>
                                      </p:cBhvr>
                                      <p:to>
                                        <p:strVal val="visible"/>
                                      </p:to>
                                    </p:set>
                                    <p:anim calcmode="discrete" valueType="clr">
                                      <p:cBhvr override="childStyle">
                                        <p:cTn id="42" dur="80"/>
                                        <p:tgtEl>
                                          <p:spTgt spid="56328"/>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56328"/>
                                        </p:tgtEl>
                                        <p:attrNameLst>
                                          <p:attrName>fillcolor</p:attrName>
                                        </p:attrNameLst>
                                      </p:cBhvr>
                                      <p:tavLst>
                                        <p:tav tm="0">
                                          <p:val>
                                            <p:clrVal>
                                              <a:schemeClr val="accent2"/>
                                            </p:clrVal>
                                          </p:val>
                                        </p:tav>
                                        <p:tav tm="50000">
                                          <p:val>
                                            <p:clrVal>
                                              <a:schemeClr val="hlink"/>
                                            </p:clrVal>
                                          </p:val>
                                        </p:tav>
                                      </p:tavLst>
                                    </p:anim>
                                    <p:set>
                                      <p:cBhvr>
                                        <p:cTn id="44" dur="80"/>
                                        <p:tgtEl>
                                          <p:spTgt spid="56328"/>
                                        </p:tgtEl>
                                        <p:attrNameLst>
                                          <p:attrName>fill.type</p:attrName>
                                        </p:attrNameLst>
                                      </p:cBhvr>
                                      <p:to>
                                        <p:strVal val="solid"/>
                                      </p:to>
                                    </p:set>
                                  </p:childTnLst>
                                </p:cTn>
                              </p:par>
                              <p:par>
                                <p:cTn id="45" presetID="27" presetClass="entr" presetSubtype="0" fill="hold" grpId="0" nodeType="withEffect">
                                  <p:stCondLst>
                                    <p:cond delay="0"/>
                                  </p:stCondLst>
                                  <p:iterate type="lt">
                                    <p:tmPct val="50000"/>
                                  </p:iterate>
                                  <p:childTnLst>
                                    <p:set>
                                      <p:cBhvr>
                                        <p:cTn id="46" dur="1" fill="hold">
                                          <p:stCondLst>
                                            <p:cond delay="0"/>
                                          </p:stCondLst>
                                        </p:cTn>
                                        <p:tgtEl>
                                          <p:spTgt spid="56330"/>
                                        </p:tgtEl>
                                        <p:attrNameLst>
                                          <p:attrName>style.visibility</p:attrName>
                                        </p:attrNameLst>
                                      </p:cBhvr>
                                      <p:to>
                                        <p:strVal val="visible"/>
                                      </p:to>
                                    </p:set>
                                    <p:anim calcmode="discrete" valueType="clr">
                                      <p:cBhvr override="childStyle">
                                        <p:cTn id="47" dur="80"/>
                                        <p:tgtEl>
                                          <p:spTgt spid="56330"/>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56330"/>
                                        </p:tgtEl>
                                        <p:attrNameLst>
                                          <p:attrName>fillcolor</p:attrName>
                                        </p:attrNameLst>
                                      </p:cBhvr>
                                      <p:tavLst>
                                        <p:tav tm="0">
                                          <p:val>
                                            <p:clrVal>
                                              <a:schemeClr val="accent2"/>
                                            </p:clrVal>
                                          </p:val>
                                        </p:tav>
                                        <p:tav tm="50000">
                                          <p:val>
                                            <p:clrVal>
                                              <a:schemeClr val="hlink"/>
                                            </p:clrVal>
                                          </p:val>
                                        </p:tav>
                                      </p:tavLst>
                                    </p:anim>
                                    <p:set>
                                      <p:cBhvr>
                                        <p:cTn id="49" dur="80"/>
                                        <p:tgtEl>
                                          <p:spTgt spid="56330"/>
                                        </p:tgtEl>
                                        <p:attrNameLst>
                                          <p:attrName>fill.type</p:attrName>
                                        </p:attrNameLst>
                                      </p:cBhvr>
                                      <p:to>
                                        <p:strVal val="solid"/>
                                      </p:to>
                                    </p:set>
                                  </p:childTnLst>
                                </p:cTn>
                              </p:par>
                              <p:par>
                                <p:cTn id="50" presetID="27" presetClass="entr" presetSubtype="0" fill="hold" grpId="0" nodeType="withEffect">
                                  <p:stCondLst>
                                    <p:cond delay="0"/>
                                  </p:stCondLst>
                                  <p:iterate type="lt">
                                    <p:tmPct val="50000"/>
                                  </p:iterate>
                                  <p:childTnLst>
                                    <p:set>
                                      <p:cBhvr>
                                        <p:cTn id="51" dur="1" fill="hold">
                                          <p:stCondLst>
                                            <p:cond delay="0"/>
                                          </p:stCondLst>
                                        </p:cTn>
                                        <p:tgtEl>
                                          <p:spTgt spid="56329"/>
                                        </p:tgtEl>
                                        <p:attrNameLst>
                                          <p:attrName>style.visibility</p:attrName>
                                        </p:attrNameLst>
                                      </p:cBhvr>
                                      <p:to>
                                        <p:strVal val="visible"/>
                                      </p:to>
                                    </p:set>
                                    <p:anim calcmode="discrete" valueType="clr">
                                      <p:cBhvr override="childStyle">
                                        <p:cTn id="52" dur="80"/>
                                        <p:tgtEl>
                                          <p:spTgt spid="56329"/>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56329"/>
                                        </p:tgtEl>
                                        <p:attrNameLst>
                                          <p:attrName>fillcolor</p:attrName>
                                        </p:attrNameLst>
                                      </p:cBhvr>
                                      <p:tavLst>
                                        <p:tav tm="0">
                                          <p:val>
                                            <p:clrVal>
                                              <a:schemeClr val="accent2"/>
                                            </p:clrVal>
                                          </p:val>
                                        </p:tav>
                                        <p:tav tm="50000">
                                          <p:val>
                                            <p:clrVal>
                                              <a:schemeClr val="hlink"/>
                                            </p:clrVal>
                                          </p:val>
                                        </p:tav>
                                      </p:tavLst>
                                    </p:anim>
                                    <p:set>
                                      <p:cBhvr>
                                        <p:cTn id="54" dur="80"/>
                                        <p:tgtEl>
                                          <p:spTgt spid="5632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p:bldP spid="56326" grpId="0"/>
      <p:bldP spid="56327" grpId="0"/>
      <p:bldP spid="56328" grpId="0"/>
      <p:bldP spid="56329" grpId="0"/>
      <p:bldP spid="5633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3" name="Text Box 7"/>
          <p:cNvSpPr txBox="1"/>
          <p:nvPr/>
        </p:nvSpPr>
        <p:spPr>
          <a:xfrm>
            <a:off x="1524000" y="1943100"/>
            <a:ext cx="4648200" cy="2953385"/>
          </a:xfrm>
          <a:prstGeom prst="rect">
            <a:avLst/>
          </a:prstGeom>
          <a:noFill/>
          <a:ln w="9525">
            <a:noFill/>
          </a:ln>
        </p:spPr>
        <p:txBody>
          <a:bodyPr>
            <a:spAutoFit/>
          </a:bodyPr>
          <a:lstStyle/>
          <a:p>
            <a:pPr algn="just">
              <a:spcBef>
                <a:spcPct val="20000"/>
              </a:spcBef>
            </a:pPr>
            <a:r>
              <a:rPr sz="3000" u="sng" dirty="0">
                <a:solidFill>
                  <a:srgbClr val="0409CE"/>
                </a:solidFill>
                <a:latin typeface="Times New Roman" panose="02020603050405020304" pitchFamily="18" charset="0"/>
              </a:rPr>
              <a:t>Thí nghiệm 3</a:t>
            </a:r>
          </a:p>
          <a:p>
            <a:pPr algn="just">
              <a:spcBef>
                <a:spcPct val="20000"/>
              </a:spcBef>
            </a:pPr>
            <a:r>
              <a:rPr sz="3000" dirty="0">
                <a:solidFill>
                  <a:srgbClr val="0409CE"/>
                </a:solidFill>
                <a:latin typeface="Times New Roman" panose="02020603050405020304" pitchFamily="18" charset="0"/>
              </a:rPr>
              <a:t>Thay quả cầu A bằng quả cầu A’ có khối lượng lớn hơn và cho lăn trên máng nghiêng  từ vị trí (2), đập vào miếng gỗ B.</a:t>
            </a:r>
          </a:p>
        </p:txBody>
      </p:sp>
      <p:grpSp>
        <p:nvGrpSpPr>
          <p:cNvPr id="18435" name="Group 8"/>
          <p:cNvGrpSpPr/>
          <p:nvPr/>
        </p:nvGrpSpPr>
        <p:grpSpPr>
          <a:xfrm>
            <a:off x="1981200" y="2114550"/>
            <a:ext cx="8686800" cy="4876800"/>
            <a:chOff x="240" y="0"/>
            <a:chExt cx="5472" cy="4320"/>
          </a:xfrm>
        </p:grpSpPr>
        <p:sp>
          <p:nvSpPr>
            <p:cNvPr id="18445" name="Line 9"/>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18446" name="Line 10"/>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18447" name="Line 11"/>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18448" name="Line 12"/>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34830" name="Freeform 14"/>
          <p:cNvSpPr/>
          <p:nvPr/>
        </p:nvSpPr>
        <p:spPr>
          <a:xfrm>
            <a:off x="6477000" y="2576513"/>
            <a:ext cx="3962400" cy="1905000"/>
          </a:xfrm>
          <a:custGeom>
            <a:avLst/>
            <a:gdLst/>
            <a:ahLst/>
            <a:cxnLst>
              <a:cxn ang="0">
                <a:pos x="103430" y="1600840"/>
              </a:cxn>
              <a:cxn ang="0">
                <a:pos x="349593" y="1905000"/>
              </a:cxn>
              <a:cxn ang="0">
                <a:pos x="1938277" y="1905000"/>
              </a:cxn>
              <a:cxn ang="0">
                <a:pos x="2061358" y="1893994"/>
              </a:cxn>
              <a:cxn ang="0">
                <a:pos x="2184440" y="1838965"/>
              </a:cxn>
              <a:cxn ang="0">
                <a:pos x="2285801" y="1760924"/>
              </a:cxn>
              <a:cxn ang="0">
                <a:pos x="3962400" y="274144"/>
              </a:cxn>
              <a:cxn ang="0">
                <a:pos x="3565229" y="0"/>
              </a:cxn>
              <a:cxn ang="0">
                <a:pos x="1987923" y="1376723"/>
              </a:cxn>
              <a:cxn ang="0">
                <a:pos x="1890699" y="1445759"/>
              </a:cxn>
              <a:cxn ang="0">
                <a:pos x="1824504" y="1463768"/>
              </a:cxn>
              <a:cxn ang="0">
                <a:pos x="1682805" y="1472773"/>
              </a:cxn>
              <a:cxn ang="0">
                <a:pos x="0" y="1481778"/>
              </a:cxn>
              <a:cxn ang="0">
                <a:pos x="103430" y="1600840"/>
              </a:cxn>
            </a:cxnLst>
            <a:rect l="0" t="0" r="0" b="0"/>
            <a:pathLst>
              <a:path w="3831" h="1904">
                <a:moveTo>
                  <a:pt x="100" y="1600"/>
                </a:moveTo>
                <a:lnTo>
                  <a:pt x="338" y="1904"/>
                </a:lnTo>
                <a:lnTo>
                  <a:pt x="1874" y="1904"/>
                </a:lnTo>
                <a:lnTo>
                  <a:pt x="1993" y="1893"/>
                </a:lnTo>
                <a:lnTo>
                  <a:pt x="2112" y="1838"/>
                </a:lnTo>
                <a:lnTo>
                  <a:pt x="2210" y="1760"/>
                </a:lnTo>
                <a:lnTo>
                  <a:pt x="3831" y="274"/>
                </a:lnTo>
                <a:lnTo>
                  <a:pt x="3447" y="0"/>
                </a:lnTo>
                <a:lnTo>
                  <a:pt x="1922" y="1376"/>
                </a:lnTo>
                <a:lnTo>
                  <a:pt x="1828" y="1445"/>
                </a:lnTo>
                <a:lnTo>
                  <a:pt x="1764" y="1463"/>
                </a:lnTo>
                <a:lnTo>
                  <a:pt x="1627" y="1472"/>
                </a:lnTo>
                <a:lnTo>
                  <a:pt x="0" y="1481"/>
                </a:lnTo>
                <a:lnTo>
                  <a:pt x="100" y="1600"/>
                </a:lnTo>
                <a:close/>
              </a:path>
            </a:pathLst>
          </a:custGeom>
          <a:solidFill>
            <a:schemeClr val="accent1">
              <a:alpha val="100000"/>
            </a:schemeClr>
          </a:solidFill>
          <a:ln w="38100" cap="flat" cmpd="sng">
            <a:solidFill>
              <a:srgbClr val="0000CC">
                <a:alpha val="100000"/>
              </a:srgbClr>
            </a:solidFill>
            <a:prstDash val="solid"/>
            <a:round/>
            <a:headEnd type="none" w="med" len="med"/>
            <a:tailEnd type="none" w="med" len="med"/>
          </a:ln>
        </p:spPr>
        <p:txBody>
          <a:bodyPr/>
          <a:lstStyle/>
          <a:p>
            <a:endParaRPr lang="en-US"/>
          </a:p>
        </p:txBody>
      </p:sp>
      <p:sp>
        <p:nvSpPr>
          <p:cNvPr id="34831" name="Oval 15"/>
          <p:cNvSpPr/>
          <p:nvPr/>
        </p:nvSpPr>
        <p:spPr>
          <a:xfrm>
            <a:off x="9736138" y="2500313"/>
            <a:ext cx="547687" cy="635000"/>
          </a:xfrm>
          <a:prstGeom prst="ellipse">
            <a:avLst/>
          </a:prstGeom>
          <a:gradFill rotWithShape="1">
            <a:gsLst>
              <a:gs pos="0">
                <a:schemeClr val="bg1"/>
              </a:gs>
              <a:gs pos="100000">
                <a:schemeClr val="tx1"/>
              </a:gs>
            </a:gsLst>
            <a:path path="shape">
              <a:fillToRect l="50000" t="50000" r="50000" b="50000"/>
            </a:path>
            <a:tileRect/>
          </a:gra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34832" name="AutoShape 16" descr="Medium wood"/>
          <p:cNvSpPr/>
          <p:nvPr/>
        </p:nvSpPr>
        <p:spPr>
          <a:xfrm flipH="1">
            <a:off x="7326313" y="3886200"/>
            <a:ext cx="671512" cy="565150"/>
          </a:xfrm>
          <a:prstGeom prst="cube">
            <a:avLst>
              <a:gd name="adj" fmla="val 49403"/>
            </a:avLst>
          </a:prstGeom>
          <a:blipFill rotWithShape="1">
            <a:blip r:embed="rId2" cstate="print"/>
          </a:blipFill>
          <a:ln w="9525" cap="flat" cmpd="sng">
            <a:solidFill>
              <a:schemeClr val="tx1"/>
            </a:solidFill>
            <a:prstDash val="solid"/>
            <a:miter/>
            <a:headEnd type="none" w="med" len="med"/>
            <a:tailEnd type="none" w="med" len="med"/>
          </a:ln>
        </p:spPr>
        <p:txBody>
          <a:bodyPr wrap="none" anchor="ctr"/>
          <a:lstStyle/>
          <a:p>
            <a:endParaRPr dirty="0">
              <a:latin typeface="Arial" panose="020B0604020202020204" pitchFamily="34" charset="0"/>
            </a:endParaRPr>
          </a:p>
        </p:txBody>
      </p:sp>
      <p:sp>
        <p:nvSpPr>
          <p:cNvPr id="34833" name="Text Box 17"/>
          <p:cNvSpPr txBox="1"/>
          <p:nvPr/>
        </p:nvSpPr>
        <p:spPr>
          <a:xfrm>
            <a:off x="8826500" y="2728913"/>
            <a:ext cx="774700" cy="460375"/>
          </a:xfrm>
          <a:prstGeom prst="rect">
            <a:avLst/>
          </a:prstGeom>
          <a:noFill/>
          <a:ln w="9525">
            <a:noFill/>
          </a:ln>
        </p:spPr>
        <p:txBody>
          <a:bodyPr>
            <a:spAutoFit/>
          </a:bodyPr>
          <a:lstStyle/>
          <a:p>
            <a:pPr>
              <a:spcBef>
                <a:spcPct val="50000"/>
              </a:spcBef>
            </a:pPr>
            <a:r>
              <a:rPr sz="2400" b="1" dirty="0">
                <a:latin typeface="Arial" panose="020B0604020202020204" pitchFamily="34" charset="0"/>
              </a:rPr>
              <a:t>(1)</a:t>
            </a:r>
          </a:p>
        </p:txBody>
      </p:sp>
      <p:sp>
        <p:nvSpPr>
          <p:cNvPr id="34834" name="Text Box 18"/>
          <p:cNvSpPr txBox="1"/>
          <p:nvPr/>
        </p:nvSpPr>
        <p:spPr>
          <a:xfrm>
            <a:off x="10025063" y="2133600"/>
            <a:ext cx="792162" cy="521970"/>
          </a:xfrm>
          <a:prstGeom prst="rect">
            <a:avLst/>
          </a:prstGeom>
          <a:noFill/>
          <a:ln w="9525">
            <a:noFill/>
          </a:ln>
        </p:spPr>
        <p:txBody>
          <a:bodyPr>
            <a:spAutoFit/>
          </a:bodyPr>
          <a:lstStyle/>
          <a:p>
            <a:pPr>
              <a:spcBef>
                <a:spcPct val="50000"/>
              </a:spcBef>
            </a:pPr>
            <a:r>
              <a:rPr sz="2800" b="1" dirty="0">
                <a:latin typeface="Arial" panose="020B0604020202020204" pitchFamily="34" charset="0"/>
              </a:rPr>
              <a:t>(2)</a:t>
            </a:r>
          </a:p>
        </p:txBody>
      </p:sp>
      <p:sp>
        <p:nvSpPr>
          <p:cNvPr id="34836" name="Text Box 20"/>
          <p:cNvSpPr txBox="1"/>
          <p:nvPr/>
        </p:nvSpPr>
        <p:spPr>
          <a:xfrm>
            <a:off x="1524000" y="4937125"/>
            <a:ext cx="9144000" cy="1938020"/>
          </a:xfrm>
          <a:prstGeom prst="rect">
            <a:avLst/>
          </a:prstGeom>
          <a:noFill/>
          <a:ln w="9525">
            <a:noFill/>
          </a:ln>
        </p:spPr>
        <p:txBody>
          <a:bodyPr>
            <a:spAutoFit/>
          </a:bodyPr>
          <a:lstStyle/>
          <a:p>
            <a:r>
              <a:rPr sz="3000" dirty="0">
                <a:solidFill>
                  <a:srgbClr val="0409CE"/>
                </a:solidFill>
                <a:latin typeface="Times New Roman" panose="02020603050405020304" pitchFamily="18" charset="0"/>
              </a:rPr>
              <a:t>Hiện tượng xảy ra có gì khác so với thí nghiệm 2? So sánh công thực hiện được của hai quả cầu A và A’. Từ đó suy ra động năng của quả cầu còn phụ thuộc như thế nào vào khối lượng của nó?</a:t>
            </a:r>
            <a:endParaRPr sz="3000" dirty="0">
              <a:latin typeface="Times New Roman" panose="02020603050405020304" pitchFamily="18" charset="0"/>
            </a:endParaRPr>
          </a:p>
        </p:txBody>
      </p:sp>
      <p:sp>
        <p:nvSpPr>
          <p:cNvPr id="18443" name="Text Box 22"/>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III. Động năng</a:t>
            </a:r>
          </a:p>
        </p:txBody>
      </p:sp>
      <p:sp>
        <p:nvSpPr>
          <p:cNvPr id="18444" name="Text Box 23"/>
          <p:cNvSpPr txBox="1"/>
          <p:nvPr/>
        </p:nvSpPr>
        <p:spPr>
          <a:xfrm>
            <a:off x="1752600" y="990600"/>
            <a:ext cx="7848600" cy="1014730"/>
          </a:xfrm>
          <a:prstGeom prst="rect">
            <a:avLst/>
          </a:prstGeom>
          <a:noFill/>
          <a:ln w="9525">
            <a:noFill/>
          </a:ln>
        </p:spPr>
        <p:txBody>
          <a:bodyPr>
            <a:spAutoFit/>
          </a:bodyPr>
          <a:lstStyle/>
          <a:p>
            <a:pPr algn="just">
              <a:spcBef>
                <a:spcPct val="20000"/>
              </a:spcBef>
            </a:pPr>
            <a:r>
              <a:rPr sz="3000" u="sng" dirty="0">
                <a:solidFill>
                  <a:srgbClr val="0409CE"/>
                </a:solidFill>
                <a:latin typeface="Arial" panose="020B0604020202020204" pitchFamily="34" charset="0"/>
              </a:rPr>
              <a:t>2. Động năng của vật phụ thuộc vào những yếu tố nào?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4823">
                                            <p:txEl>
                                              <p:pRg st="0" end="0"/>
                                            </p:txEl>
                                          </p:spTgt>
                                        </p:tgtEl>
                                        <p:attrNameLst>
                                          <p:attrName>style.visibility</p:attrName>
                                        </p:attrNameLst>
                                      </p:cBhvr>
                                      <p:to>
                                        <p:strVal val="visible"/>
                                      </p:to>
                                    </p:set>
                                    <p:anim calcmode="lin" valueType="num">
                                      <p:cBhvr>
                                        <p:cTn id="7" dur="500" fill="hold"/>
                                        <p:tgtEl>
                                          <p:spTgt spid="3482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482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482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4823">
                                            <p:txEl>
                                              <p:pRg st="0" end="0"/>
                                            </p:txEl>
                                          </p:spTgt>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34823">
                                            <p:txEl>
                                              <p:pRg st="1" end="1"/>
                                            </p:txEl>
                                          </p:spTgt>
                                        </p:tgtEl>
                                        <p:attrNameLst>
                                          <p:attrName>style.visibility</p:attrName>
                                        </p:attrNameLst>
                                      </p:cBhvr>
                                      <p:to>
                                        <p:strVal val="visible"/>
                                      </p:to>
                                    </p:set>
                                    <p:anim calcmode="lin" valueType="num">
                                      <p:cBhvr>
                                        <p:cTn id="13" dur="500" fill="hold"/>
                                        <p:tgtEl>
                                          <p:spTgt spid="3482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4823">
                                            <p:txEl>
                                              <p:pRg st="1" end="1"/>
                                            </p:txEl>
                                          </p:spTgt>
                                        </p:tgtEl>
                                        <p:attrNameLst>
                                          <p:attrName>ppt_h</p:attrName>
                                        </p:attrNameLst>
                                      </p:cBhvr>
                                      <p:tavLst>
                                        <p:tav tm="0">
                                          <p:val>
                                            <p:fltVal val="0"/>
                                          </p:val>
                                        </p:tav>
                                        <p:tav tm="100000">
                                          <p:val>
                                            <p:strVal val="#ppt_h"/>
                                          </p:val>
                                        </p:tav>
                                      </p:tavLst>
                                    </p:anim>
                                    <p:anim calcmode="lin" valueType="num">
                                      <p:cBhvr>
                                        <p:cTn id="15" dur="500" fill="hold"/>
                                        <p:tgtEl>
                                          <p:spTgt spid="34823">
                                            <p:txEl>
                                              <p:pRg st="1" end="1"/>
                                            </p:txEl>
                                          </p:spTgt>
                                        </p:tgtEl>
                                        <p:attrNameLst>
                                          <p:attrName>style.rotation</p:attrName>
                                        </p:attrNameLst>
                                      </p:cBhvr>
                                      <p:tavLst>
                                        <p:tav tm="0">
                                          <p:val>
                                            <p:fltVal val="360"/>
                                          </p:val>
                                        </p:tav>
                                        <p:tav tm="100000">
                                          <p:val>
                                            <p:fltVal val="0"/>
                                          </p:val>
                                        </p:tav>
                                      </p:tavLst>
                                    </p:anim>
                                    <p:animEffect transition="in" filter="fade">
                                      <p:cBhvr>
                                        <p:cTn id="16" dur="500"/>
                                        <p:tgtEl>
                                          <p:spTgt spid="34823">
                                            <p:txEl>
                                              <p:pRg st="1" end="1"/>
                                            </p:txEl>
                                          </p:spTgt>
                                        </p:tgtEl>
                                      </p:cBhvr>
                                    </p:animEffect>
                                  </p:childTnLst>
                                </p:cTn>
                              </p:par>
                              <p:par>
                                <p:cTn id="17" presetID="50" presetClass="entr" presetSubtype="0" decel="100000" fill="hold" nodeType="withEffect">
                                  <p:stCondLst>
                                    <p:cond delay="0"/>
                                  </p:stCondLst>
                                  <p:childTnLst>
                                    <p:set>
                                      <p:cBhvr>
                                        <p:cTn id="18" dur="1" fill="hold">
                                          <p:stCondLst>
                                            <p:cond delay="0"/>
                                          </p:stCondLst>
                                        </p:cTn>
                                        <p:tgtEl>
                                          <p:spTgt spid="34830"/>
                                        </p:tgtEl>
                                        <p:attrNameLst>
                                          <p:attrName>style.visibility</p:attrName>
                                        </p:attrNameLst>
                                      </p:cBhvr>
                                      <p:to>
                                        <p:strVal val="visible"/>
                                      </p:to>
                                    </p:set>
                                    <p:anim calcmode="lin" valueType="num">
                                      <p:cBhvr>
                                        <p:cTn id="19" dur="1000" fill="hold"/>
                                        <p:tgtEl>
                                          <p:spTgt spid="34830"/>
                                        </p:tgtEl>
                                        <p:attrNameLst>
                                          <p:attrName>ppt_w</p:attrName>
                                        </p:attrNameLst>
                                      </p:cBhvr>
                                      <p:tavLst>
                                        <p:tav tm="0">
                                          <p:val>
                                            <p:strVal val="#ppt_w+.3"/>
                                          </p:val>
                                        </p:tav>
                                        <p:tav tm="100000">
                                          <p:val>
                                            <p:strVal val="#ppt_w"/>
                                          </p:val>
                                        </p:tav>
                                      </p:tavLst>
                                    </p:anim>
                                    <p:anim calcmode="lin" valueType="num">
                                      <p:cBhvr>
                                        <p:cTn id="20" dur="1000" fill="hold"/>
                                        <p:tgtEl>
                                          <p:spTgt spid="34830"/>
                                        </p:tgtEl>
                                        <p:attrNameLst>
                                          <p:attrName>ppt_h</p:attrName>
                                        </p:attrNameLst>
                                      </p:cBhvr>
                                      <p:tavLst>
                                        <p:tav tm="0">
                                          <p:val>
                                            <p:strVal val="#ppt_h"/>
                                          </p:val>
                                        </p:tav>
                                        <p:tav tm="100000">
                                          <p:val>
                                            <p:strVal val="#ppt_h"/>
                                          </p:val>
                                        </p:tav>
                                      </p:tavLst>
                                    </p:anim>
                                    <p:animEffect transition="in" filter="fade">
                                      <p:cBhvr>
                                        <p:cTn id="21" dur="1000"/>
                                        <p:tgtEl>
                                          <p:spTgt spid="34830"/>
                                        </p:tgtEl>
                                      </p:cBhvr>
                                    </p:animEffect>
                                  </p:childTnLst>
                                </p:cTn>
                              </p:par>
                              <p:par>
                                <p:cTn id="22" presetID="13" presetClass="entr" presetSubtype="16" fill="hold" nodeType="withEffect">
                                  <p:stCondLst>
                                    <p:cond delay="0"/>
                                  </p:stCondLst>
                                  <p:childTnLst>
                                    <p:set>
                                      <p:cBhvr>
                                        <p:cTn id="23" dur="1" fill="hold">
                                          <p:stCondLst>
                                            <p:cond delay="0"/>
                                          </p:stCondLst>
                                        </p:cTn>
                                        <p:tgtEl>
                                          <p:spTgt spid="34833">
                                            <p:txEl>
                                              <p:pRg st="0" end="0"/>
                                            </p:txEl>
                                          </p:spTgt>
                                        </p:tgtEl>
                                        <p:attrNameLst>
                                          <p:attrName>style.visibility</p:attrName>
                                        </p:attrNameLst>
                                      </p:cBhvr>
                                      <p:to>
                                        <p:strVal val="visible"/>
                                      </p:to>
                                    </p:set>
                                    <p:animEffect transition="in" filter="plus(in)">
                                      <p:cBhvr>
                                        <p:cTn id="24" dur="2000"/>
                                        <p:tgtEl>
                                          <p:spTgt spid="34833">
                                            <p:txEl>
                                              <p:pRg st="0" end="0"/>
                                            </p:txEl>
                                          </p:spTgt>
                                        </p:tgtEl>
                                      </p:cBhvr>
                                    </p:animEffect>
                                  </p:childTnLst>
                                </p:cTn>
                              </p:par>
                              <p:par>
                                <p:cTn id="25" presetID="18" presetClass="entr" presetSubtype="12" fill="hold" nodeType="withEffect">
                                  <p:stCondLst>
                                    <p:cond delay="0"/>
                                  </p:stCondLst>
                                  <p:childTnLst>
                                    <p:set>
                                      <p:cBhvr>
                                        <p:cTn id="26" dur="1" fill="hold">
                                          <p:stCondLst>
                                            <p:cond delay="0"/>
                                          </p:stCondLst>
                                        </p:cTn>
                                        <p:tgtEl>
                                          <p:spTgt spid="34834">
                                            <p:txEl>
                                              <p:pRg st="0" end="0"/>
                                            </p:txEl>
                                          </p:spTgt>
                                        </p:tgtEl>
                                        <p:attrNameLst>
                                          <p:attrName>style.visibility</p:attrName>
                                        </p:attrNameLst>
                                      </p:cBhvr>
                                      <p:to>
                                        <p:strVal val="visible"/>
                                      </p:to>
                                    </p:set>
                                    <p:animEffect transition="in" filter="strips(downLeft)">
                                      <p:cBhvr>
                                        <p:cTn id="27" dur="500"/>
                                        <p:tgtEl>
                                          <p:spTgt spid="34834">
                                            <p:txEl>
                                              <p:pRg st="0" end="0"/>
                                            </p:txEl>
                                          </p:spTgt>
                                        </p:tgtEl>
                                      </p:cBhvr>
                                    </p:animEffect>
                                  </p:childTnLst>
                                </p:cTn>
                              </p:par>
                              <p:par>
                                <p:cTn id="28" presetID="50" presetClass="entr" presetSubtype="0" decel="100000" fill="hold" grpId="0" nodeType="withEffect">
                                  <p:stCondLst>
                                    <p:cond delay="0"/>
                                  </p:stCondLst>
                                  <p:childTnLst>
                                    <p:set>
                                      <p:cBhvr>
                                        <p:cTn id="29" dur="1" fill="hold">
                                          <p:stCondLst>
                                            <p:cond delay="0"/>
                                          </p:stCondLst>
                                        </p:cTn>
                                        <p:tgtEl>
                                          <p:spTgt spid="34832"/>
                                        </p:tgtEl>
                                        <p:attrNameLst>
                                          <p:attrName>style.visibility</p:attrName>
                                        </p:attrNameLst>
                                      </p:cBhvr>
                                      <p:to>
                                        <p:strVal val="visible"/>
                                      </p:to>
                                    </p:set>
                                    <p:anim calcmode="lin" valueType="num">
                                      <p:cBhvr>
                                        <p:cTn id="30" dur="1000" fill="hold"/>
                                        <p:tgtEl>
                                          <p:spTgt spid="34832"/>
                                        </p:tgtEl>
                                        <p:attrNameLst>
                                          <p:attrName>ppt_w</p:attrName>
                                        </p:attrNameLst>
                                      </p:cBhvr>
                                      <p:tavLst>
                                        <p:tav tm="0">
                                          <p:val>
                                            <p:strVal val="#ppt_w+.3"/>
                                          </p:val>
                                        </p:tav>
                                        <p:tav tm="100000">
                                          <p:val>
                                            <p:strVal val="#ppt_w"/>
                                          </p:val>
                                        </p:tav>
                                      </p:tavLst>
                                    </p:anim>
                                    <p:anim calcmode="lin" valueType="num">
                                      <p:cBhvr>
                                        <p:cTn id="31" dur="1000" fill="hold"/>
                                        <p:tgtEl>
                                          <p:spTgt spid="34832"/>
                                        </p:tgtEl>
                                        <p:attrNameLst>
                                          <p:attrName>ppt_h</p:attrName>
                                        </p:attrNameLst>
                                      </p:cBhvr>
                                      <p:tavLst>
                                        <p:tav tm="0">
                                          <p:val>
                                            <p:strVal val="#ppt_h"/>
                                          </p:val>
                                        </p:tav>
                                        <p:tav tm="100000">
                                          <p:val>
                                            <p:strVal val="#ppt_h"/>
                                          </p:val>
                                        </p:tav>
                                      </p:tavLst>
                                    </p:anim>
                                    <p:animEffect transition="in" filter="fade">
                                      <p:cBhvr>
                                        <p:cTn id="32" dur="1000"/>
                                        <p:tgtEl>
                                          <p:spTgt spid="34832"/>
                                        </p:tgtEl>
                                      </p:cBhvr>
                                    </p:animEffect>
                                  </p:childTnLst>
                                </p:cTn>
                              </p:par>
                              <p:par>
                                <p:cTn id="33" presetID="50" presetClass="entr" presetSubtype="0" decel="100000" fill="hold" grpId="0" nodeType="withEffect">
                                  <p:stCondLst>
                                    <p:cond delay="0"/>
                                  </p:stCondLst>
                                  <p:childTnLst>
                                    <p:set>
                                      <p:cBhvr>
                                        <p:cTn id="34" dur="1" fill="hold">
                                          <p:stCondLst>
                                            <p:cond delay="0"/>
                                          </p:stCondLst>
                                        </p:cTn>
                                        <p:tgtEl>
                                          <p:spTgt spid="34831"/>
                                        </p:tgtEl>
                                        <p:attrNameLst>
                                          <p:attrName>style.visibility</p:attrName>
                                        </p:attrNameLst>
                                      </p:cBhvr>
                                      <p:to>
                                        <p:strVal val="visible"/>
                                      </p:to>
                                    </p:set>
                                    <p:anim calcmode="lin" valueType="num">
                                      <p:cBhvr>
                                        <p:cTn id="35" dur="1000" fill="hold"/>
                                        <p:tgtEl>
                                          <p:spTgt spid="34831"/>
                                        </p:tgtEl>
                                        <p:attrNameLst>
                                          <p:attrName>ppt_w</p:attrName>
                                        </p:attrNameLst>
                                      </p:cBhvr>
                                      <p:tavLst>
                                        <p:tav tm="0">
                                          <p:val>
                                            <p:strVal val="#ppt_w+.3"/>
                                          </p:val>
                                        </p:tav>
                                        <p:tav tm="100000">
                                          <p:val>
                                            <p:strVal val="#ppt_w"/>
                                          </p:val>
                                        </p:tav>
                                      </p:tavLst>
                                    </p:anim>
                                    <p:anim calcmode="lin" valueType="num">
                                      <p:cBhvr>
                                        <p:cTn id="36" dur="1000" fill="hold"/>
                                        <p:tgtEl>
                                          <p:spTgt spid="34831"/>
                                        </p:tgtEl>
                                        <p:attrNameLst>
                                          <p:attrName>ppt_h</p:attrName>
                                        </p:attrNameLst>
                                      </p:cBhvr>
                                      <p:tavLst>
                                        <p:tav tm="0">
                                          <p:val>
                                            <p:strVal val="#ppt_h"/>
                                          </p:val>
                                        </p:tav>
                                        <p:tav tm="100000">
                                          <p:val>
                                            <p:strVal val="#ppt_h"/>
                                          </p:val>
                                        </p:tav>
                                      </p:tavLst>
                                    </p:anim>
                                    <p:animEffect transition="in" filter="fade">
                                      <p:cBhvr>
                                        <p:cTn id="37" dur="1000"/>
                                        <p:tgtEl>
                                          <p:spTgt spid="34831"/>
                                        </p:tgtEl>
                                      </p:cBhvr>
                                    </p:animEffect>
                                  </p:childTnLst>
                                </p:cTn>
                              </p:par>
                            </p:childTnLst>
                          </p:cTn>
                        </p:par>
                      </p:childTnLst>
                    </p:cTn>
                  </p:par>
                  <p:par>
                    <p:cTn id="38" fill="hold">
                      <p:stCondLst>
                        <p:cond delay="indefinite"/>
                      </p:stCondLst>
                      <p:childTnLst>
                        <p:par>
                          <p:cTn id="39" fill="hold">
                            <p:stCondLst>
                              <p:cond delay="0"/>
                            </p:stCondLst>
                            <p:childTnLst>
                              <p:par>
                                <p:cTn id="40" presetID="56" presetClass="path" presetSubtype="0" accel="50000" decel="50000" fill="hold" grpId="1" nodeType="clickEffect">
                                  <p:stCondLst>
                                    <p:cond delay="0"/>
                                  </p:stCondLst>
                                  <p:childTnLst>
                                    <p:animMotion origin="layout" path="M -1.11111E-6 3.33333E-6 L -0.22569 0.19814 " pathEditMode="relative" rAng="0" ptsTypes="AA">
                                      <p:cBhvr>
                                        <p:cTn id="41" dur="1000" fill="hold"/>
                                        <p:tgtEl>
                                          <p:spTgt spid="34831"/>
                                        </p:tgtEl>
                                        <p:attrNameLst>
                                          <p:attrName>ppt_x</p:attrName>
                                          <p:attrName>ppt_y</p:attrName>
                                        </p:attrNameLst>
                                      </p:cBhvr>
                                      <p:rCtr x="-11300" y="9900"/>
                                    </p:animMotion>
                                  </p:childTnLst>
                                </p:cTn>
                              </p:par>
                            </p:childTnLst>
                          </p:cTn>
                        </p:par>
                        <p:par>
                          <p:cTn id="42" fill="hold">
                            <p:stCondLst>
                              <p:cond delay="1000"/>
                            </p:stCondLst>
                            <p:childTnLst>
                              <p:par>
                                <p:cTn id="43" presetID="35" presetClass="path" presetSubtype="0" accel="50000" decel="50000" fill="hold" grpId="1" nodeType="afterEffect">
                                  <p:stCondLst>
                                    <p:cond delay="0"/>
                                  </p:stCondLst>
                                  <p:childTnLst>
                                    <p:animMotion origin="layout" path="M 0 0  L -0.25 0  E" pathEditMode="relative" ptsTypes="">
                                      <p:cBhvr>
                                        <p:cTn id="44" dur="1000" fill="hold"/>
                                        <p:tgtEl>
                                          <p:spTgt spid="34832"/>
                                        </p:tgtEl>
                                        <p:attrNameLst>
                                          <p:attrName>ppt_x</p:attrName>
                                          <p:attrName>ppt_y</p:attrName>
                                        </p:attrNameLst>
                                      </p:cBhvr>
                                    </p:animMotion>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nodeType="clickEffect">
                                  <p:stCondLst>
                                    <p:cond delay="0"/>
                                  </p:stCondLst>
                                  <p:childTnLst>
                                    <p:set>
                                      <p:cBhvr>
                                        <p:cTn id="48" dur="1" fill="hold">
                                          <p:stCondLst>
                                            <p:cond delay="0"/>
                                          </p:stCondLst>
                                        </p:cTn>
                                        <p:tgtEl>
                                          <p:spTgt spid="34836">
                                            <p:txEl>
                                              <p:pRg st="0" end="0"/>
                                            </p:txEl>
                                          </p:spTgt>
                                        </p:tgtEl>
                                        <p:attrNameLst>
                                          <p:attrName>style.visibility</p:attrName>
                                        </p:attrNameLst>
                                      </p:cBhvr>
                                      <p:to>
                                        <p:strVal val="visible"/>
                                      </p:to>
                                    </p:set>
                                    <p:animEffect transition="in" filter="box(in)">
                                      <p:cBhvr>
                                        <p:cTn id="49" dur="500"/>
                                        <p:tgtEl>
                                          <p:spTgt spid="3483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1" grpId="0" bldLvl="0" animBg="1"/>
      <p:bldP spid="34831" grpId="1" bldLvl="0" animBg="1"/>
      <p:bldP spid="34832" grpId="0" bldLvl="0" animBg="1"/>
      <p:bldP spid="34832" grpId="1"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p:cNvSpPr>
          <p:nvPr>
            <p:ph idx="1"/>
          </p:nvPr>
        </p:nvSpPr>
        <p:spPr>
          <a:xfrm>
            <a:off x="1524000" y="2179638"/>
            <a:ext cx="9144000" cy="4525962"/>
          </a:xfrm>
        </p:spPr>
        <p:txBody>
          <a:bodyPr vert="horz" wrap="square" lIns="91440" tIns="45720" rIns="91440" bIns="45720" anchor="t"/>
          <a:lstStyle/>
          <a:p>
            <a:pPr marL="0" indent="0" eaLnBrk="1" hangingPunct="1">
              <a:buFontTx/>
              <a:buChar char="-"/>
            </a:pPr>
            <a:r>
              <a:rPr sz="3000" dirty="0">
                <a:solidFill>
                  <a:srgbClr val="0409CE"/>
                </a:solidFill>
                <a:latin typeface="Times New Roman" panose="02020603050405020304" pitchFamily="18" charset="0"/>
                <a:cs typeface="Times New Roman" panose="02020603050405020304" pitchFamily="18" charset="0"/>
              </a:rPr>
              <a:t>Miếng gỗ B chuyển động được đoạn đường </a:t>
            </a:r>
            <a:r>
              <a:rPr sz="2800" dirty="0">
                <a:solidFill>
                  <a:srgbClr val="0409CE"/>
                </a:solidFill>
                <a:latin typeface="Times New Roman" panose="02020603050405020304" pitchFamily="18" charset="0"/>
                <a:cs typeface="Times New Roman" panose="02020603050405020304" pitchFamily="18" charset="0"/>
              </a:rPr>
              <a:t>(1)</a:t>
            </a:r>
            <a:r>
              <a:rPr sz="3000" dirty="0">
                <a:solidFill>
                  <a:srgbClr val="0409CE"/>
                </a:solidFill>
                <a:latin typeface="Times New Roman" panose="02020603050405020304" pitchFamily="18" charset="0"/>
                <a:cs typeface="Times New Roman" panose="02020603050405020304" pitchFamily="18" charset="0"/>
              </a:rPr>
              <a:t>……………. so với thí nghiệm 2, như vậy công của quả cầu A’ thực hiện được </a:t>
            </a:r>
            <a:r>
              <a:rPr sz="2800" dirty="0">
                <a:solidFill>
                  <a:srgbClr val="0409CE"/>
                </a:solidFill>
                <a:latin typeface="Times New Roman" panose="02020603050405020304" pitchFamily="18" charset="0"/>
                <a:cs typeface="Times New Roman" panose="02020603050405020304" pitchFamily="18" charset="0"/>
              </a:rPr>
              <a:t>(2) </a:t>
            </a:r>
            <a:r>
              <a:rPr sz="3000" dirty="0">
                <a:solidFill>
                  <a:srgbClr val="0409CE"/>
                </a:solidFill>
                <a:latin typeface="Times New Roman" panose="02020603050405020304" pitchFamily="18" charset="0"/>
                <a:cs typeface="Times New Roman" panose="02020603050405020304" pitchFamily="18" charset="0"/>
              </a:rPr>
              <a:t>……………… công của quả cầu A thực hiện lúc trước. </a:t>
            </a:r>
          </a:p>
          <a:p>
            <a:pPr marL="0" indent="0" eaLnBrk="1" hangingPunct="1">
              <a:buNone/>
            </a:pPr>
            <a:r>
              <a:rPr sz="3000" dirty="0">
                <a:solidFill>
                  <a:srgbClr val="0409CE"/>
                </a:solidFill>
                <a:latin typeface="Times New Roman" panose="02020603050405020304" pitchFamily="18" charset="0"/>
                <a:cs typeface="Times New Roman" panose="02020603050405020304" pitchFamily="18" charset="0"/>
              </a:rPr>
              <a:t>- Thí nghiệm 3 cho thấy: Động năng của quả cầu còn phụ thuộc vào </a:t>
            </a:r>
            <a:r>
              <a:rPr sz="2800" dirty="0">
                <a:solidFill>
                  <a:srgbClr val="0409CE"/>
                </a:solidFill>
                <a:latin typeface="Times New Roman" panose="02020603050405020304" pitchFamily="18" charset="0"/>
                <a:cs typeface="Times New Roman" panose="02020603050405020304" pitchFamily="18" charset="0"/>
              </a:rPr>
              <a:t>(3) </a:t>
            </a:r>
            <a:r>
              <a:rPr sz="3000" dirty="0">
                <a:solidFill>
                  <a:srgbClr val="0409CE"/>
                </a:solidFill>
                <a:latin typeface="Times New Roman" panose="02020603050405020304" pitchFamily="18" charset="0"/>
                <a:cs typeface="Times New Roman" panose="02020603050405020304" pitchFamily="18" charset="0"/>
              </a:rPr>
              <a:t>……………… của vật. Khối lượng của vật càng lớn, thì </a:t>
            </a:r>
            <a:r>
              <a:rPr sz="2800" dirty="0">
                <a:solidFill>
                  <a:srgbClr val="0409CE"/>
                </a:solidFill>
                <a:latin typeface="Times New Roman" panose="02020603050405020304" pitchFamily="18" charset="0"/>
                <a:cs typeface="Times New Roman" panose="02020603050405020304" pitchFamily="18" charset="0"/>
              </a:rPr>
              <a:t>(4) </a:t>
            </a:r>
            <a:r>
              <a:rPr sz="3000" dirty="0">
                <a:solidFill>
                  <a:srgbClr val="0409CE"/>
                </a:solidFill>
                <a:latin typeface="Times New Roman" panose="02020603050405020304" pitchFamily="18" charset="0"/>
                <a:cs typeface="Times New Roman" panose="02020603050405020304" pitchFamily="18" charset="0"/>
              </a:rPr>
              <a:t>…………….. của vật </a:t>
            </a:r>
            <a:r>
              <a:rPr sz="2800" dirty="0">
                <a:solidFill>
                  <a:srgbClr val="0409CE"/>
                </a:solidFill>
                <a:latin typeface="Times New Roman" panose="02020603050405020304" pitchFamily="18" charset="0"/>
                <a:cs typeface="Times New Roman" panose="02020603050405020304" pitchFamily="18" charset="0"/>
              </a:rPr>
              <a:t>(5) </a:t>
            </a:r>
            <a:r>
              <a:rPr sz="3000" dirty="0">
                <a:solidFill>
                  <a:srgbClr val="0409CE"/>
                </a:solidFill>
                <a:latin typeface="Times New Roman" panose="02020603050405020304" pitchFamily="18" charset="0"/>
                <a:cs typeface="Times New Roman" panose="02020603050405020304" pitchFamily="18" charset="0"/>
              </a:rPr>
              <a:t>…………..</a:t>
            </a:r>
          </a:p>
        </p:txBody>
      </p:sp>
      <p:sp>
        <p:nvSpPr>
          <p:cNvPr id="57348" name="Text Box 4"/>
          <p:cNvSpPr txBox="1"/>
          <p:nvPr/>
        </p:nvSpPr>
        <p:spPr>
          <a:xfrm>
            <a:off x="2133600" y="2620963"/>
            <a:ext cx="3962400" cy="521970"/>
          </a:xfrm>
          <a:prstGeom prst="rect">
            <a:avLst/>
          </a:prstGeom>
          <a:noFill/>
          <a:ln w="9525">
            <a:noFill/>
          </a:ln>
        </p:spPr>
        <p:txBody>
          <a:bodyPr>
            <a:spAutoFit/>
          </a:bodyPr>
          <a:lstStyle/>
          <a:p>
            <a:pPr>
              <a:spcBef>
                <a:spcPct val="50000"/>
              </a:spcBef>
            </a:pPr>
            <a:r>
              <a:rPr sz="2800" b="1" dirty="0">
                <a:solidFill>
                  <a:srgbClr val="FF3300"/>
                </a:solidFill>
                <a:latin typeface="Arial" panose="020B0604020202020204" pitchFamily="34" charset="0"/>
              </a:rPr>
              <a:t>dài hơn</a:t>
            </a:r>
          </a:p>
        </p:txBody>
      </p:sp>
      <p:sp>
        <p:nvSpPr>
          <p:cNvPr id="57349" name="Text Box 5"/>
          <p:cNvSpPr txBox="1"/>
          <p:nvPr/>
        </p:nvSpPr>
        <p:spPr>
          <a:xfrm>
            <a:off x="6553200" y="2988628"/>
            <a:ext cx="2057400" cy="521970"/>
          </a:xfrm>
          <a:prstGeom prst="rect">
            <a:avLst/>
          </a:prstGeom>
          <a:noFill/>
          <a:ln w="9525">
            <a:noFill/>
          </a:ln>
        </p:spPr>
        <p:txBody>
          <a:bodyPr>
            <a:spAutoFit/>
          </a:bodyPr>
          <a:lstStyle/>
          <a:p>
            <a:pPr>
              <a:spcBef>
                <a:spcPct val="50000"/>
              </a:spcBef>
            </a:pPr>
            <a:r>
              <a:rPr sz="2800" b="1" dirty="0">
                <a:solidFill>
                  <a:srgbClr val="FF3300"/>
                </a:solidFill>
                <a:latin typeface="Arial" panose="020B0604020202020204" pitchFamily="34" charset="0"/>
              </a:rPr>
              <a:t>lớn hơn</a:t>
            </a:r>
          </a:p>
        </p:txBody>
      </p:sp>
      <p:sp>
        <p:nvSpPr>
          <p:cNvPr id="57350" name="Text Box 6"/>
          <p:cNvSpPr txBox="1"/>
          <p:nvPr/>
        </p:nvSpPr>
        <p:spPr>
          <a:xfrm>
            <a:off x="3702685" y="4264343"/>
            <a:ext cx="2971800" cy="521970"/>
          </a:xfrm>
          <a:prstGeom prst="rect">
            <a:avLst/>
          </a:prstGeom>
          <a:noFill/>
          <a:ln w="9525">
            <a:noFill/>
          </a:ln>
        </p:spPr>
        <p:txBody>
          <a:bodyPr>
            <a:spAutoFit/>
          </a:bodyPr>
          <a:lstStyle/>
          <a:p>
            <a:pPr>
              <a:spcBef>
                <a:spcPct val="50000"/>
              </a:spcBef>
            </a:pPr>
            <a:r>
              <a:rPr sz="2800" b="1" dirty="0">
                <a:solidFill>
                  <a:srgbClr val="FF3300"/>
                </a:solidFill>
                <a:latin typeface="Arial" panose="020B0604020202020204" pitchFamily="34" charset="0"/>
              </a:rPr>
              <a:t>khối lượng</a:t>
            </a:r>
          </a:p>
        </p:txBody>
      </p:sp>
      <p:sp>
        <p:nvSpPr>
          <p:cNvPr id="57352" name="Text Box 8"/>
          <p:cNvSpPr txBox="1"/>
          <p:nvPr/>
        </p:nvSpPr>
        <p:spPr>
          <a:xfrm>
            <a:off x="4038600" y="4763135"/>
            <a:ext cx="2514600" cy="521970"/>
          </a:xfrm>
          <a:prstGeom prst="rect">
            <a:avLst/>
          </a:prstGeom>
          <a:noFill/>
          <a:ln w="9525">
            <a:noFill/>
          </a:ln>
        </p:spPr>
        <p:txBody>
          <a:bodyPr>
            <a:spAutoFit/>
          </a:bodyPr>
          <a:lstStyle/>
          <a:p>
            <a:pPr>
              <a:spcBef>
                <a:spcPct val="50000"/>
              </a:spcBef>
            </a:pPr>
            <a:r>
              <a:rPr sz="2800" b="1" dirty="0">
                <a:solidFill>
                  <a:srgbClr val="FF3300"/>
                </a:solidFill>
                <a:latin typeface="Arial" panose="020B0604020202020204" pitchFamily="34" charset="0"/>
              </a:rPr>
              <a:t>động năng</a:t>
            </a:r>
          </a:p>
        </p:txBody>
      </p:sp>
      <p:sp>
        <p:nvSpPr>
          <p:cNvPr id="57353" name="Text Box 9"/>
          <p:cNvSpPr txBox="1"/>
          <p:nvPr/>
        </p:nvSpPr>
        <p:spPr>
          <a:xfrm>
            <a:off x="7846060" y="4763135"/>
            <a:ext cx="1905000" cy="521970"/>
          </a:xfrm>
          <a:prstGeom prst="rect">
            <a:avLst/>
          </a:prstGeom>
          <a:noFill/>
          <a:ln w="9525">
            <a:noFill/>
          </a:ln>
        </p:spPr>
        <p:txBody>
          <a:bodyPr>
            <a:spAutoFit/>
          </a:bodyPr>
          <a:lstStyle/>
          <a:p>
            <a:pPr>
              <a:spcBef>
                <a:spcPct val="50000"/>
              </a:spcBef>
            </a:pPr>
            <a:r>
              <a:rPr sz="2800" b="1" dirty="0">
                <a:solidFill>
                  <a:srgbClr val="FF3300"/>
                </a:solidFill>
                <a:latin typeface="Arial" panose="020B0604020202020204" pitchFamily="34" charset="0"/>
              </a:rPr>
              <a:t>càng lớn</a:t>
            </a:r>
          </a:p>
        </p:txBody>
      </p:sp>
      <p:sp>
        <p:nvSpPr>
          <p:cNvPr id="19465" name="Text Box 12"/>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III. Động năng</a:t>
            </a:r>
          </a:p>
        </p:txBody>
      </p:sp>
      <p:sp>
        <p:nvSpPr>
          <p:cNvPr id="19466" name="Text Box 13"/>
          <p:cNvSpPr txBox="1"/>
          <p:nvPr/>
        </p:nvSpPr>
        <p:spPr>
          <a:xfrm>
            <a:off x="1752600" y="990600"/>
            <a:ext cx="7848600" cy="1014730"/>
          </a:xfrm>
          <a:prstGeom prst="rect">
            <a:avLst/>
          </a:prstGeom>
          <a:noFill/>
          <a:ln w="9525">
            <a:noFill/>
          </a:ln>
        </p:spPr>
        <p:txBody>
          <a:bodyPr>
            <a:spAutoFit/>
          </a:bodyPr>
          <a:lstStyle/>
          <a:p>
            <a:pPr algn="just">
              <a:spcBef>
                <a:spcPct val="20000"/>
              </a:spcBef>
            </a:pPr>
            <a:r>
              <a:rPr sz="3000" u="sng" dirty="0">
                <a:solidFill>
                  <a:srgbClr val="0409CE"/>
                </a:solidFill>
                <a:latin typeface="Arial" panose="020B0604020202020204" pitchFamily="34" charset="0"/>
              </a:rPr>
              <a:t>2. Động năng của vật phụ thuộc vào những yếu tố nào?</a:t>
            </a:r>
          </a:p>
        </p:txBody>
      </p:sp>
      <p:grpSp>
        <p:nvGrpSpPr>
          <p:cNvPr id="19467" name="Group 14"/>
          <p:cNvGrpSpPr/>
          <p:nvPr/>
        </p:nvGrpSpPr>
        <p:grpSpPr>
          <a:xfrm>
            <a:off x="1981200" y="2114550"/>
            <a:ext cx="8686800" cy="4876800"/>
            <a:chOff x="240" y="0"/>
            <a:chExt cx="5472" cy="4320"/>
          </a:xfrm>
        </p:grpSpPr>
        <p:sp>
          <p:nvSpPr>
            <p:cNvPr id="19468" name="Line 15"/>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19469" name="Line 16"/>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19470" name="Line 17"/>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19471" name="Line 18"/>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diamond(in)">
                                      <p:cBhvr>
                                        <p:cTn id="7" dur="2000"/>
                                        <p:tgtEl>
                                          <p:spTgt spid="57347">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57347">
                                            <p:txEl>
                                              <p:pRg st="1" end="1"/>
                                            </p:txEl>
                                          </p:spTgt>
                                        </p:tgtEl>
                                        <p:attrNameLst>
                                          <p:attrName>style.visibility</p:attrName>
                                        </p:attrNameLst>
                                      </p:cBhvr>
                                      <p:to>
                                        <p:strVal val="visible"/>
                                      </p:to>
                                    </p:set>
                                    <p:animEffect transition="in" filter="diamond(in)">
                                      <p:cBhvr>
                                        <p:cTn id="10" dur="2000"/>
                                        <p:tgtEl>
                                          <p:spTgt spid="5734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grpId="0" nodeType="clickEffect">
                                  <p:stCondLst>
                                    <p:cond delay="0"/>
                                  </p:stCondLst>
                                  <p:iterate type="lt">
                                    <p:tmPct val="50000"/>
                                  </p:iterate>
                                  <p:childTnLst>
                                    <p:set>
                                      <p:cBhvr>
                                        <p:cTn id="14" dur="1" fill="hold">
                                          <p:stCondLst>
                                            <p:cond delay="0"/>
                                          </p:stCondLst>
                                        </p:cTn>
                                        <p:tgtEl>
                                          <p:spTgt spid="57348"/>
                                        </p:tgtEl>
                                        <p:attrNameLst>
                                          <p:attrName>style.visibility</p:attrName>
                                        </p:attrNameLst>
                                      </p:cBhvr>
                                      <p:to>
                                        <p:strVal val="visible"/>
                                      </p:to>
                                    </p:set>
                                    <p:anim calcmode="discrete" valueType="clr">
                                      <p:cBhvr override="childStyle">
                                        <p:cTn id="15" dur="80"/>
                                        <p:tgtEl>
                                          <p:spTgt spid="57348"/>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57348"/>
                                        </p:tgtEl>
                                        <p:attrNameLst>
                                          <p:attrName>fillcolor</p:attrName>
                                        </p:attrNameLst>
                                      </p:cBhvr>
                                      <p:tavLst>
                                        <p:tav tm="0">
                                          <p:val>
                                            <p:clrVal>
                                              <a:schemeClr val="accent2"/>
                                            </p:clrVal>
                                          </p:val>
                                        </p:tav>
                                        <p:tav tm="50000">
                                          <p:val>
                                            <p:clrVal>
                                              <a:schemeClr val="hlink"/>
                                            </p:clrVal>
                                          </p:val>
                                        </p:tav>
                                      </p:tavLst>
                                    </p:anim>
                                    <p:set>
                                      <p:cBhvr>
                                        <p:cTn id="17" dur="80"/>
                                        <p:tgtEl>
                                          <p:spTgt spid="57348"/>
                                        </p:tgtEl>
                                        <p:attrNameLst>
                                          <p:attrName>fill.type</p:attrName>
                                        </p:attrNameLst>
                                      </p:cBhvr>
                                      <p:to>
                                        <p:strVal val="solid"/>
                                      </p:to>
                                    </p:set>
                                  </p:childTnLst>
                                </p:cTn>
                              </p:par>
                              <p:par>
                                <p:cTn id="18" presetID="27" presetClass="entr" presetSubtype="0" fill="hold" grpId="0" nodeType="withEffect">
                                  <p:stCondLst>
                                    <p:cond delay="0"/>
                                  </p:stCondLst>
                                  <p:iterate type="lt">
                                    <p:tmPct val="50000"/>
                                  </p:iterate>
                                  <p:childTnLst>
                                    <p:set>
                                      <p:cBhvr>
                                        <p:cTn id="19" dur="1" fill="hold">
                                          <p:stCondLst>
                                            <p:cond delay="0"/>
                                          </p:stCondLst>
                                        </p:cTn>
                                        <p:tgtEl>
                                          <p:spTgt spid="57349"/>
                                        </p:tgtEl>
                                        <p:attrNameLst>
                                          <p:attrName>style.visibility</p:attrName>
                                        </p:attrNameLst>
                                      </p:cBhvr>
                                      <p:to>
                                        <p:strVal val="visible"/>
                                      </p:to>
                                    </p:set>
                                    <p:anim calcmode="discrete" valueType="clr">
                                      <p:cBhvr override="childStyle">
                                        <p:cTn id="20" dur="80"/>
                                        <p:tgtEl>
                                          <p:spTgt spid="57349"/>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57349"/>
                                        </p:tgtEl>
                                        <p:attrNameLst>
                                          <p:attrName>fillcolor</p:attrName>
                                        </p:attrNameLst>
                                      </p:cBhvr>
                                      <p:tavLst>
                                        <p:tav tm="0">
                                          <p:val>
                                            <p:clrVal>
                                              <a:schemeClr val="accent2"/>
                                            </p:clrVal>
                                          </p:val>
                                        </p:tav>
                                        <p:tav tm="50000">
                                          <p:val>
                                            <p:clrVal>
                                              <a:schemeClr val="hlink"/>
                                            </p:clrVal>
                                          </p:val>
                                        </p:tav>
                                      </p:tavLst>
                                    </p:anim>
                                    <p:set>
                                      <p:cBhvr>
                                        <p:cTn id="22" dur="80"/>
                                        <p:tgtEl>
                                          <p:spTgt spid="57349"/>
                                        </p:tgtEl>
                                        <p:attrNameLst>
                                          <p:attrName>fill.type</p:attrName>
                                        </p:attrNameLst>
                                      </p:cBhvr>
                                      <p:to>
                                        <p:strVal val="solid"/>
                                      </p:to>
                                    </p:set>
                                  </p:childTnLst>
                                </p:cTn>
                              </p:par>
                              <p:par>
                                <p:cTn id="23" presetID="27" presetClass="entr" presetSubtype="0" fill="hold" grpId="0" nodeType="withEffect">
                                  <p:stCondLst>
                                    <p:cond delay="0"/>
                                  </p:stCondLst>
                                  <p:iterate type="lt">
                                    <p:tmPct val="50000"/>
                                  </p:iterate>
                                  <p:childTnLst>
                                    <p:set>
                                      <p:cBhvr>
                                        <p:cTn id="24" dur="1" fill="hold">
                                          <p:stCondLst>
                                            <p:cond delay="0"/>
                                          </p:stCondLst>
                                        </p:cTn>
                                        <p:tgtEl>
                                          <p:spTgt spid="57350"/>
                                        </p:tgtEl>
                                        <p:attrNameLst>
                                          <p:attrName>style.visibility</p:attrName>
                                        </p:attrNameLst>
                                      </p:cBhvr>
                                      <p:to>
                                        <p:strVal val="visible"/>
                                      </p:to>
                                    </p:set>
                                    <p:anim calcmode="discrete" valueType="clr">
                                      <p:cBhvr override="childStyle">
                                        <p:cTn id="25" dur="80"/>
                                        <p:tgtEl>
                                          <p:spTgt spid="57350"/>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57350"/>
                                        </p:tgtEl>
                                        <p:attrNameLst>
                                          <p:attrName>fillcolor</p:attrName>
                                        </p:attrNameLst>
                                      </p:cBhvr>
                                      <p:tavLst>
                                        <p:tav tm="0">
                                          <p:val>
                                            <p:clrVal>
                                              <a:schemeClr val="accent2"/>
                                            </p:clrVal>
                                          </p:val>
                                        </p:tav>
                                        <p:tav tm="50000">
                                          <p:val>
                                            <p:clrVal>
                                              <a:schemeClr val="hlink"/>
                                            </p:clrVal>
                                          </p:val>
                                        </p:tav>
                                      </p:tavLst>
                                    </p:anim>
                                    <p:set>
                                      <p:cBhvr>
                                        <p:cTn id="27" dur="80"/>
                                        <p:tgtEl>
                                          <p:spTgt spid="57350"/>
                                        </p:tgtEl>
                                        <p:attrNameLst>
                                          <p:attrName>fill.type</p:attrName>
                                        </p:attrNameLst>
                                      </p:cBhvr>
                                      <p:to>
                                        <p:strVal val="solid"/>
                                      </p:to>
                                    </p:set>
                                  </p:childTnLst>
                                </p:cTn>
                              </p:par>
                              <p:par>
                                <p:cTn id="28" presetID="27" presetClass="entr" presetSubtype="0" fill="hold" grpId="0" nodeType="withEffect">
                                  <p:stCondLst>
                                    <p:cond delay="0"/>
                                  </p:stCondLst>
                                  <p:iterate type="lt">
                                    <p:tmPct val="50000"/>
                                  </p:iterate>
                                  <p:childTnLst>
                                    <p:set>
                                      <p:cBhvr>
                                        <p:cTn id="29" dur="1" fill="hold">
                                          <p:stCondLst>
                                            <p:cond delay="0"/>
                                          </p:stCondLst>
                                        </p:cTn>
                                        <p:tgtEl>
                                          <p:spTgt spid="57352"/>
                                        </p:tgtEl>
                                        <p:attrNameLst>
                                          <p:attrName>style.visibility</p:attrName>
                                        </p:attrNameLst>
                                      </p:cBhvr>
                                      <p:to>
                                        <p:strVal val="visible"/>
                                      </p:to>
                                    </p:set>
                                    <p:anim calcmode="discrete" valueType="clr">
                                      <p:cBhvr override="childStyle">
                                        <p:cTn id="30" dur="80"/>
                                        <p:tgtEl>
                                          <p:spTgt spid="57352"/>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57352"/>
                                        </p:tgtEl>
                                        <p:attrNameLst>
                                          <p:attrName>fillcolor</p:attrName>
                                        </p:attrNameLst>
                                      </p:cBhvr>
                                      <p:tavLst>
                                        <p:tav tm="0">
                                          <p:val>
                                            <p:clrVal>
                                              <a:schemeClr val="accent2"/>
                                            </p:clrVal>
                                          </p:val>
                                        </p:tav>
                                        <p:tav tm="50000">
                                          <p:val>
                                            <p:clrVal>
                                              <a:schemeClr val="hlink"/>
                                            </p:clrVal>
                                          </p:val>
                                        </p:tav>
                                      </p:tavLst>
                                    </p:anim>
                                    <p:set>
                                      <p:cBhvr>
                                        <p:cTn id="32" dur="80"/>
                                        <p:tgtEl>
                                          <p:spTgt spid="57352"/>
                                        </p:tgtEl>
                                        <p:attrNameLst>
                                          <p:attrName>fill.type</p:attrName>
                                        </p:attrNameLst>
                                      </p:cBhvr>
                                      <p:to>
                                        <p:strVal val="solid"/>
                                      </p:to>
                                    </p:set>
                                  </p:childTnLst>
                                </p:cTn>
                              </p:par>
                              <p:par>
                                <p:cTn id="33" presetID="27" presetClass="entr" presetSubtype="0" fill="hold" grpId="0" nodeType="withEffect">
                                  <p:stCondLst>
                                    <p:cond delay="0"/>
                                  </p:stCondLst>
                                  <p:iterate type="lt">
                                    <p:tmPct val="50000"/>
                                  </p:iterate>
                                  <p:childTnLst>
                                    <p:set>
                                      <p:cBhvr>
                                        <p:cTn id="34" dur="1" fill="hold">
                                          <p:stCondLst>
                                            <p:cond delay="0"/>
                                          </p:stCondLst>
                                        </p:cTn>
                                        <p:tgtEl>
                                          <p:spTgt spid="57353"/>
                                        </p:tgtEl>
                                        <p:attrNameLst>
                                          <p:attrName>style.visibility</p:attrName>
                                        </p:attrNameLst>
                                      </p:cBhvr>
                                      <p:to>
                                        <p:strVal val="visible"/>
                                      </p:to>
                                    </p:set>
                                    <p:anim calcmode="discrete" valueType="clr">
                                      <p:cBhvr override="childStyle">
                                        <p:cTn id="35" dur="80"/>
                                        <p:tgtEl>
                                          <p:spTgt spid="57353"/>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57353"/>
                                        </p:tgtEl>
                                        <p:attrNameLst>
                                          <p:attrName>fillcolor</p:attrName>
                                        </p:attrNameLst>
                                      </p:cBhvr>
                                      <p:tavLst>
                                        <p:tav tm="0">
                                          <p:val>
                                            <p:clrVal>
                                              <a:schemeClr val="accent2"/>
                                            </p:clrVal>
                                          </p:val>
                                        </p:tav>
                                        <p:tav tm="50000">
                                          <p:val>
                                            <p:clrVal>
                                              <a:schemeClr val="hlink"/>
                                            </p:clrVal>
                                          </p:val>
                                        </p:tav>
                                      </p:tavLst>
                                    </p:anim>
                                    <p:set>
                                      <p:cBhvr>
                                        <p:cTn id="37" dur="80"/>
                                        <p:tgtEl>
                                          <p:spTgt spid="5735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8" grpId="0"/>
      <p:bldP spid="57349" grpId="0"/>
      <p:bldP spid="57350" grpId="0"/>
      <p:bldP spid="57352" grpId="0"/>
      <p:bldP spid="5735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reeform 4"/>
          <p:cNvSpPr/>
          <p:nvPr/>
        </p:nvSpPr>
        <p:spPr>
          <a:xfrm>
            <a:off x="2511425" y="2235200"/>
            <a:ext cx="6081713" cy="3022600"/>
          </a:xfrm>
          <a:custGeom>
            <a:avLst/>
            <a:gdLst/>
            <a:ahLst/>
            <a:cxnLst>
              <a:cxn ang="0">
                <a:pos x="158750" y="2540000"/>
              </a:cxn>
              <a:cxn ang="0">
                <a:pos x="536575" y="3022600"/>
              </a:cxn>
              <a:cxn ang="0">
                <a:pos x="2974975" y="3022600"/>
              </a:cxn>
              <a:cxn ang="0">
                <a:pos x="3163888" y="3005138"/>
              </a:cxn>
              <a:cxn ang="0">
                <a:pos x="3352800" y="2917825"/>
              </a:cxn>
              <a:cxn ang="0">
                <a:pos x="3508375" y="2794000"/>
              </a:cxn>
              <a:cxn ang="0">
                <a:pos x="6081713" y="434975"/>
              </a:cxn>
              <a:cxn ang="0">
                <a:pos x="5472113" y="0"/>
              </a:cxn>
              <a:cxn ang="0">
                <a:pos x="3051175" y="2184400"/>
              </a:cxn>
              <a:cxn ang="0">
                <a:pos x="2901950" y="2293938"/>
              </a:cxn>
              <a:cxn ang="0">
                <a:pos x="2800350" y="2322513"/>
              </a:cxn>
              <a:cxn ang="0">
                <a:pos x="2582863" y="2336800"/>
              </a:cxn>
              <a:cxn ang="0">
                <a:pos x="0" y="2351088"/>
              </a:cxn>
              <a:cxn ang="0">
                <a:pos x="158750" y="2540000"/>
              </a:cxn>
            </a:cxnLst>
            <a:rect l="0" t="0" r="0" b="0"/>
            <a:pathLst>
              <a:path w="3831" h="1904">
                <a:moveTo>
                  <a:pt x="100" y="1600"/>
                </a:moveTo>
                <a:lnTo>
                  <a:pt x="338" y="1904"/>
                </a:lnTo>
                <a:lnTo>
                  <a:pt x="1874" y="1904"/>
                </a:lnTo>
                <a:lnTo>
                  <a:pt x="1993" y="1893"/>
                </a:lnTo>
                <a:lnTo>
                  <a:pt x="2112" y="1838"/>
                </a:lnTo>
                <a:lnTo>
                  <a:pt x="2210" y="1760"/>
                </a:lnTo>
                <a:lnTo>
                  <a:pt x="3831" y="274"/>
                </a:lnTo>
                <a:lnTo>
                  <a:pt x="3447" y="0"/>
                </a:lnTo>
                <a:lnTo>
                  <a:pt x="1922" y="1376"/>
                </a:lnTo>
                <a:lnTo>
                  <a:pt x="1828" y="1445"/>
                </a:lnTo>
                <a:lnTo>
                  <a:pt x="1764" y="1463"/>
                </a:lnTo>
                <a:lnTo>
                  <a:pt x="1627" y="1472"/>
                </a:lnTo>
                <a:lnTo>
                  <a:pt x="0" y="1481"/>
                </a:lnTo>
                <a:lnTo>
                  <a:pt x="100" y="1600"/>
                </a:lnTo>
                <a:close/>
              </a:path>
            </a:pathLst>
          </a:custGeom>
          <a:solidFill>
            <a:schemeClr val="accent1">
              <a:alpha val="100000"/>
            </a:schemeClr>
          </a:solidFill>
          <a:ln w="38100" cap="flat" cmpd="sng">
            <a:solidFill>
              <a:srgbClr val="0000CC">
                <a:alpha val="100000"/>
              </a:srgbClr>
            </a:solidFill>
            <a:prstDash val="solid"/>
            <a:round/>
            <a:headEnd type="none" w="med" len="med"/>
            <a:tailEnd type="none" w="med" len="med"/>
          </a:ln>
        </p:spPr>
        <p:txBody>
          <a:bodyPr/>
          <a:lstStyle/>
          <a:p>
            <a:endParaRPr lang="en-US"/>
          </a:p>
        </p:txBody>
      </p:sp>
      <p:sp>
        <p:nvSpPr>
          <p:cNvPr id="62469" name="Oval 5"/>
          <p:cNvSpPr/>
          <p:nvPr/>
        </p:nvSpPr>
        <p:spPr>
          <a:xfrm>
            <a:off x="6553200" y="3048000"/>
            <a:ext cx="533400" cy="533400"/>
          </a:xfrm>
          <a:prstGeom prst="ellipse">
            <a:avLst/>
          </a:prstGeom>
          <a:gradFill rotWithShape="1">
            <a:gsLst>
              <a:gs pos="0">
                <a:schemeClr val="bg2"/>
              </a:gs>
              <a:gs pos="100000">
                <a:schemeClr val="tx2"/>
              </a:gs>
            </a:gsLst>
            <a:path path="shape">
              <a:fillToRect l="50000" t="50000" r="50000" b="50000"/>
            </a:path>
            <a:tileRect/>
          </a:gra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20484" name="Text Box 6"/>
          <p:cNvSpPr txBox="1"/>
          <p:nvPr/>
        </p:nvSpPr>
        <p:spPr>
          <a:xfrm>
            <a:off x="6472238" y="2619375"/>
            <a:ext cx="533400" cy="368300"/>
          </a:xfrm>
          <a:prstGeom prst="rect">
            <a:avLst/>
          </a:prstGeom>
          <a:noFill/>
          <a:ln w="9525">
            <a:noFill/>
          </a:ln>
        </p:spPr>
        <p:txBody>
          <a:bodyPr>
            <a:spAutoFit/>
          </a:bodyPr>
          <a:lstStyle/>
          <a:p>
            <a:pPr>
              <a:spcBef>
                <a:spcPct val="50000"/>
              </a:spcBef>
            </a:pPr>
            <a:r>
              <a:rPr b="1" dirty="0">
                <a:latin typeface="Arial" panose="020B0604020202020204" pitchFamily="34" charset="0"/>
              </a:rPr>
              <a:t>(1)</a:t>
            </a:r>
          </a:p>
        </p:txBody>
      </p:sp>
      <p:sp>
        <p:nvSpPr>
          <p:cNvPr id="62471" name="Line 7"/>
          <p:cNvSpPr/>
          <p:nvPr/>
        </p:nvSpPr>
        <p:spPr>
          <a:xfrm flipH="1">
            <a:off x="4343400" y="5638800"/>
            <a:ext cx="990600" cy="0"/>
          </a:xfrm>
          <a:prstGeom prst="line">
            <a:avLst/>
          </a:prstGeom>
          <a:ln w="76200" cap="flat" cmpd="sng">
            <a:solidFill>
              <a:srgbClr val="0000CC"/>
            </a:solidFill>
            <a:prstDash val="solid"/>
            <a:headEnd type="none" w="med" len="med"/>
            <a:tailEnd type="none" w="med" len="med"/>
          </a:ln>
        </p:spPr>
      </p:sp>
      <p:sp>
        <p:nvSpPr>
          <p:cNvPr id="62472" name="AutoShape 8" descr="Medium wood"/>
          <p:cNvSpPr/>
          <p:nvPr/>
        </p:nvSpPr>
        <p:spPr>
          <a:xfrm flipH="1">
            <a:off x="4495800" y="4495800"/>
            <a:ext cx="838200" cy="609600"/>
          </a:xfrm>
          <a:prstGeom prst="cube">
            <a:avLst>
              <a:gd name="adj" fmla="val 49403"/>
            </a:avLst>
          </a:prstGeom>
          <a:blipFill rotWithShape="1">
            <a:blip r:embed="rId2" cstate="print"/>
          </a:blipFill>
          <a:ln w="9525" cap="flat" cmpd="sng">
            <a:solidFill>
              <a:schemeClr val="tx1"/>
            </a:solidFill>
            <a:prstDash val="solid"/>
            <a:miter/>
            <a:headEnd type="none" w="med" len="med"/>
            <a:tailEnd type="none" w="med" len="med"/>
          </a:ln>
        </p:spPr>
        <p:txBody>
          <a:bodyPr wrap="none" anchor="ctr"/>
          <a:lstStyle/>
          <a:p>
            <a:endParaRPr dirty="0">
              <a:latin typeface="Arial" panose="020B0604020202020204" pitchFamily="34" charset="0"/>
            </a:endParaRPr>
          </a:p>
        </p:txBody>
      </p:sp>
      <p:sp>
        <p:nvSpPr>
          <p:cNvPr id="62473" name="Text Box 9"/>
          <p:cNvSpPr txBox="1"/>
          <p:nvPr/>
        </p:nvSpPr>
        <p:spPr>
          <a:xfrm>
            <a:off x="5400675" y="5424488"/>
            <a:ext cx="457200" cy="368300"/>
          </a:xfrm>
          <a:prstGeom prst="rect">
            <a:avLst/>
          </a:prstGeom>
          <a:noFill/>
          <a:ln w="9525">
            <a:noFill/>
          </a:ln>
        </p:spPr>
        <p:txBody>
          <a:bodyPr>
            <a:spAutoFit/>
          </a:bodyPr>
          <a:lstStyle/>
          <a:p>
            <a:pPr>
              <a:spcBef>
                <a:spcPct val="50000"/>
              </a:spcBef>
            </a:pPr>
            <a:r>
              <a:rPr b="1" dirty="0">
                <a:solidFill>
                  <a:srgbClr val="FF0000"/>
                </a:solidFill>
                <a:latin typeface="Arial" panose="020B0604020202020204" pitchFamily="34" charset="0"/>
              </a:rPr>
              <a:t>S</a:t>
            </a:r>
            <a:r>
              <a:rPr b="1" baseline="-25000" dirty="0">
                <a:solidFill>
                  <a:srgbClr val="FF0000"/>
                </a:solidFill>
                <a:latin typeface="Arial" panose="020B0604020202020204" pitchFamily="34" charset="0"/>
              </a:rPr>
              <a:t>1</a:t>
            </a:r>
            <a:endParaRPr b="1" dirty="0">
              <a:solidFill>
                <a:srgbClr val="FF0000"/>
              </a:solidFill>
              <a:latin typeface="Arial" panose="020B0604020202020204" pitchFamily="34" charset="0"/>
            </a:endParaRPr>
          </a:p>
        </p:txBody>
      </p:sp>
      <p:sp>
        <p:nvSpPr>
          <p:cNvPr id="62474" name="Oval 10"/>
          <p:cNvSpPr/>
          <p:nvPr/>
        </p:nvSpPr>
        <p:spPr>
          <a:xfrm>
            <a:off x="7543800" y="2286000"/>
            <a:ext cx="533400" cy="533400"/>
          </a:xfrm>
          <a:prstGeom prst="ellipse">
            <a:avLst/>
          </a:prstGeom>
          <a:gradFill rotWithShape="1">
            <a:gsLst>
              <a:gs pos="0">
                <a:schemeClr val="bg2"/>
              </a:gs>
              <a:gs pos="100000">
                <a:schemeClr val="tx2"/>
              </a:gs>
            </a:gsLst>
            <a:path path="shape">
              <a:fillToRect l="50000" t="50000" r="50000" b="50000"/>
            </a:path>
            <a:tileRect/>
          </a:gra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20489" name="Text Box 11"/>
          <p:cNvSpPr txBox="1"/>
          <p:nvPr/>
        </p:nvSpPr>
        <p:spPr>
          <a:xfrm>
            <a:off x="7110413" y="2214563"/>
            <a:ext cx="533400" cy="368300"/>
          </a:xfrm>
          <a:prstGeom prst="rect">
            <a:avLst/>
          </a:prstGeom>
          <a:noFill/>
          <a:ln w="9525">
            <a:noFill/>
          </a:ln>
        </p:spPr>
        <p:txBody>
          <a:bodyPr>
            <a:spAutoFit/>
          </a:bodyPr>
          <a:lstStyle/>
          <a:p>
            <a:pPr>
              <a:spcBef>
                <a:spcPct val="50000"/>
              </a:spcBef>
            </a:pPr>
            <a:r>
              <a:rPr b="1" dirty="0">
                <a:latin typeface="Arial" panose="020B0604020202020204" pitchFamily="34" charset="0"/>
              </a:rPr>
              <a:t>(2)</a:t>
            </a:r>
          </a:p>
        </p:txBody>
      </p:sp>
      <p:sp>
        <p:nvSpPr>
          <p:cNvPr id="62476" name="Line 12"/>
          <p:cNvSpPr/>
          <p:nvPr/>
        </p:nvSpPr>
        <p:spPr>
          <a:xfrm flipH="1">
            <a:off x="3886200" y="5943600"/>
            <a:ext cx="1447800" cy="0"/>
          </a:xfrm>
          <a:prstGeom prst="line">
            <a:avLst/>
          </a:prstGeom>
          <a:ln w="76200" cap="flat" cmpd="sng">
            <a:solidFill>
              <a:srgbClr val="0000CC"/>
            </a:solidFill>
            <a:prstDash val="solid"/>
            <a:headEnd type="none" w="med" len="med"/>
            <a:tailEnd type="none" w="med" len="med"/>
          </a:ln>
        </p:spPr>
      </p:sp>
      <p:sp>
        <p:nvSpPr>
          <p:cNvPr id="62477" name="Text Box 13"/>
          <p:cNvSpPr txBox="1"/>
          <p:nvPr/>
        </p:nvSpPr>
        <p:spPr>
          <a:xfrm>
            <a:off x="5429250" y="5795963"/>
            <a:ext cx="457200" cy="368300"/>
          </a:xfrm>
          <a:prstGeom prst="rect">
            <a:avLst/>
          </a:prstGeom>
          <a:noFill/>
          <a:ln w="9525">
            <a:noFill/>
          </a:ln>
        </p:spPr>
        <p:txBody>
          <a:bodyPr>
            <a:spAutoFit/>
          </a:bodyPr>
          <a:lstStyle/>
          <a:p>
            <a:pPr>
              <a:spcBef>
                <a:spcPct val="50000"/>
              </a:spcBef>
            </a:pPr>
            <a:r>
              <a:rPr b="1" dirty="0">
                <a:solidFill>
                  <a:srgbClr val="FF0000"/>
                </a:solidFill>
                <a:latin typeface="Arial" panose="020B0604020202020204" pitchFamily="34" charset="0"/>
              </a:rPr>
              <a:t>S</a:t>
            </a:r>
            <a:r>
              <a:rPr b="1" baseline="-25000" dirty="0">
                <a:solidFill>
                  <a:srgbClr val="FF0000"/>
                </a:solidFill>
                <a:latin typeface="Arial" panose="020B0604020202020204" pitchFamily="34" charset="0"/>
              </a:rPr>
              <a:t>2</a:t>
            </a:r>
            <a:endParaRPr b="1" dirty="0">
              <a:solidFill>
                <a:srgbClr val="FF0000"/>
              </a:solidFill>
              <a:latin typeface="Arial" panose="020B0604020202020204" pitchFamily="34" charset="0"/>
            </a:endParaRPr>
          </a:p>
        </p:txBody>
      </p:sp>
      <p:sp>
        <p:nvSpPr>
          <p:cNvPr id="62478" name="AutoShape 14" descr="Medium wood"/>
          <p:cNvSpPr/>
          <p:nvPr/>
        </p:nvSpPr>
        <p:spPr>
          <a:xfrm flipH="1">
            <a:off x="4495800" y="4495800"/>
            <a:ext cx="838200" cy="609600"/>
          </a:xfrm>
          <a:prstGeom prst="cube">
            <a:avLst>
              <a:gd name="adj" fmla="val 49403"/>
            </a:avLst>
          </a:prstGeom>
          <a:blipFill rotWithShape="1">
            <a:blip r:embed="rId2" cstate="print"/>
          </a:blipFill>
          <a:ln w="9525" cap="flat" cmpd="sng">
            <a:solidFill>
              <a:schemeClr val="tx1"/>
            </a:solidFill>
            <a:prstDash val="solid"/>
            <a:miter/>
            <a:headEnd type="none" w="med" len="med"/>
            <a:tailEnd type="none" w="med" len="med"/>
          </a:ln>
        </p:spPr>
        <p:txBody>
          <a:bodyPr wrap="none" anchor="ctr"/>
          <a:lstStyle/>
          <a:p>
            <a:endParaRPr dirty="0">
              <a:latin typeface="Arial" panose="020B0604020202020204" pitchFamily="34" charset="0"/>
            </a:endParaRPr>
          </a:p>
        </p:txBody>
      </p:sp>
      <p:sp>
        <p:nvSpPr>
          <p:cNvPr id="62479" name="Oval 15"/>
          <p:cNvSpPr/>
          <p:nvPr/>
        </p:nvSpPr>
        <p:spPr>
          <a:xfrm>
            <a:off x="7419975" y="2176463"/>
            <a:ext cx="685800" cy="685800"/>
          </a:xfrm>
          <a:prstGeom prst="ellipse">
            <a:avLst/>
          </a:prstGeom>
          <a:gradFill rotWithShape="1">
            <a:gsLst>
              <a:gs pos="0">
                <a:schemeClr val="bg1"/>
              </a:gs>
              <a:gs pos="100000">
                <a:schemeClr val="tx1"/>
              </a:gs>
            </a:gsLst>
            <a:path path="shape">
              <a:fillToRect l="50000" t="50000" r="50000" b="50000"/>
            </a:path>
            <a:tileRect/>
          </a:gra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62480" name="AutoShape 16" descr="Medium wood"/>
          <p:cNvSpPr/>
          <p:nvPr/>
        </p:nvSpPr>
        <p:spPr>
          <a:xfrm flipH="1">
            <a:off x="4495800" y="4495800"/>
            <a:ext cx="838200" cy="609600"/>
          </a:xfrm>
          <a:prstGeom prst="cube">
            <a:avLst>
              <a:gd name="adj" fmla="val 49403"/>
            </a:avLst>
          </a:prstGeom>
          <a:blipFill rotWithShape="1">
            <a:blip r:embed="rId2" cstate="print"/>
          </a:blipFill>
          <a:ln w="9525" cap="flat" cmpd="sng">
            <a:solidFill>
              <a:schemeClr val="tx1"/>
            </a:solidFill>
            <a:prstDash val="solid"/>
            <a:miter/>
            <a:headEnd type="none" w="med" len="med"/>
            <a:tailEnd type="none" w="med" len="med"/>
          </a:ln>
        </p:spPr>
        <p:txBody>
          <a:bodyPr wrap="none" anchor="ctr"/>
          <a:lstStyle/>
          <a:p>
            <a:endParaRPr dirty="0">
              <a:latin typeface="Arial" panose="020B0604020202020204" pitchFamily="34" charset="0"/>
            </a:endParaRPr>
          </a:p>
        </p:txBody>
      </p:sp>
      <p:sp>
        <p:nvSpPr>
          <p:cNvPr id="62481" name="Line 17"/>
          <p:cNvSpPr/>
          <p:nvPr/>
        </p:nvSpPr>
        <p:spPr>
          <a:xfrm flipH="1">
            <a:off x="3124200" y="6324600"/>
            <a:ext cx="2209800" cy="0"/>
          </a:xfrm>
          <a:prstGeom prst="line">
            <a:avLst/>
          </a:prstGeom>
          <a:ln w="76200" cap="flat" cmpd="sng">
            <a:solidFill>
              <a:srgbClr val="0000CC"/>
            </a:solidFill>
            <a:prstDash val="solid"/>
            <a:headEnd type="none" w="med" len="med"/>
            <a:tailEnd type="none" w="med" len="med"/>
          </a:ln>
        </p:spPr>
      </p:sp>
      <p:sp>
        <p:nvSpPr>
          <p:cNvPr id="62482" name="Text Box 18"/>
          <p:cNvSpPr txBox="1"/>
          <p:nvPr/>
        </p:nvSpPr>
        <p:spPr>
          <a:xfrm>
            <a:off x="5419725" y="6172200"/>
            <a:ext cx="457200" cy="368300"/>
          </a:xfrm>
          <a:prstGeom prst="rect">
            <a:avLst/>
          </a:prstGeom>
          <a:noFill/>
          <a:ln w="9525">
            <a:noFill/>
          </a:ln>
        </p:spPr>
        <p:txBody>
          <a:bodyPr>
            <a:spAutoFit/>
          </a:bodyPr>
          <a:lstStyle/>
          <a:p>
            <a:pPr>
              <a:spcBef>
                <a:spcPct val="50000"/>
              </a:spcBef>
            </a:pPr>
            <a:r>
              <a:rPr b="1" dirty="0">
                <a:solidFill>
                  <a:srgbClr val="FF0000"/>
                </a:solidFill>
                <a:latin typeface="Arial" panose="020B0604020202020204" pitchFamily="34" charset="0"/>
              </a:rPr>
              <a:t>S</a:t>
            </a:r>
            <a:r>
              <a:rPr b="1" baseline="-25000" dirty="0">
                <a:solidFill>
                  <a:srgbClr val="FF0000"/>
                </a:solidFill>
                <a:latin typeface="Arial" panose="020B0604020202020204" pitchFamily="34" charset="0"/>
              </a:rPr>
              <a:t>3</a:t>
            </a:r>
            <a:endParaRPr b="1" dirty="0">
              <a:solidFill>
                <a:srgbClr val="FF0000"/>
              </a:solidFill>
              <a:latin typeface="Arial" panose="020B0604020202020204" pitchFamily="34" charset="0"/>
            </a:endParaRPr>
          </a:p>
        </p:txBody>
      </p:sp>
      <p:sp>
        <p:nvSpPr>
          <p:cNvPr id="20497" name="Text Box 19"/>
          <p:cNvSpPr txBox="1"/>
          <p:nvPr/>
        </p:nvSpPr>
        <p:spPr>
          <a:xfrm>
            <a:off x="6324600" y="5791200"/>
            <a:ext cx="1371600" cy="368300"/>
          </a:xfrm>
          <a:prstGeom prst="rect">
            <a:avLst/>
          </a:prstGeom>
          <a:noFill/>
          <a:ln w="9525">
            <a:noFill/>
          </a:ln>
        </p:spPr>
        <p:txBody>
          <a:bodyPr>
            <a:spAutoFit/>
          </a:bodyPr>
          <a:lstStyle/>
          <a:p>
            <a:pPr>
              <a:spcBef>
                <a:spcPct val="50000"/>
              </a:spcBef>
            </a:pPr>
            <a:r>
              <a:rPr b="1" dirty="0">
                <a:latin typeface="Arial" panose="020B0604020202020204" pitchFamily="34" charset="0"/>
              </a:rPr>
              <a:t>Hình 16.3</a:t>
            </a:r>
          </a:p>
        </p:txBody>
      </p:sp>
      <p:sp>
        <p:nvSpPr>
          <p:cNvPr id="20498" name="Text Box 20"/>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III. Động năng</a:t>
            </a:r>
          </a:p>
        </p:txBody>
      </p:sp>
      <p:sp>
        <p:nvSpPr>
          <p:cNvPr id="20499" name="Text Box 21"/>
          <p:cNvSpPr txBox="1"/>
          <p:nvPr/>
        </p:nvSpPr>
        <p:spPr>
          <a:xfrm>
            <a:off x="1752600" y="990600"/>
            <a:ext cx="7848600" cy="1014730"/>
          </a:xfrm>
          <a:prstGeom prst="rect">
            <a:avLst/>
          </a:prstGeom>
          <a:noFill/>
          <a:ln w="9525">
            <a:noFill/>
          </a:ln>
        </p:spPr>
        <p:txBody>
          <a:bodyPr>
            <a:spAutoFit/>
          </a:bodyPr>
          <a:lstStyle/>
          <a:p>
            <a:pPr algn="just">
              <a:spcBef>
                <a:spcPct val="20000"/>
              </a:spcBef>
            </a:pPr>
            <a:r>
              <a:rPr sz="3000" u="sng" dirty="0">
                <a:solidFill>
                  <a:srgbClr val="0409CE"/>
                </a:solidFill>
                <a:latin typeface="Times New Roman" panose="02020603050405020304" pitchFamily="18" charset="0"/>
                <a:cs typeface="Times New Roman" panose="02020603050405020304" pitchFamily="18" charset="0"/>
              </a:rPr>
              <a:t>2. Động năng của vật phụ thuộc vào những yếu tố nào?</a:t>
            </a:r>
          </a:p>
        </p:txBody>
      </p:sp>
      <p:grpSp>
        <p:nvGrpSpPr>
          <p:cNvPr id="20500" name="Group 22"/>
          <p:cNvGrpSpPr/>
          <p:nvPr/>
        </p:nvGrpSpPr>
        <p:grpSpPr>
          <a:xfrm>
            <a:off x="1981200" y="2114550"/>
            <a:ext cx="8686800" cy="4876800"/>
            <a:chOff x="240" y="0"/>
            <a:chExt cx="5472" cy="4320"/>
          </a:xfrm>
        </p:grpSpPr>
        <p:sp>
          <p:nvSpPr>
            <p:cNvPr id="20502" name="Line 23"/>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20503" name="Line 24"/>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20504" name="Line 25"/>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20505" name="Line 26"/>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243 0.00787 C -0.04966 0.07792 -0.0974 0.14729 -0.12188 0.17966 C -0.14462 0.21064 -0.1342 0.19214 -0.1441 0.19515 C -0.154 0.19839 -0.16667 0.19885 -0.17986 0.197 " pathEditMode="relative" rAng="42137699" ptsTypes="aaaA">
                                      <p:cBhvr>
                                        <p:cTn id="6" dur="1000" fill="hold"/>
                                        <p:tgtEl>
                                          <p:spTgt spid="62469"/>
                                        </p:tgtEl>
                                        <p:attrNameLst>
                                          <p:attrName>ppt_x</p:attrName>
                                          <p:attrName>ppt_y</p:attrName>
                                        </p:attrNameLst>
                                      </p:cBhvr>
                                      <p:rCtr x="-8800" y="10300"/>
                                    </p:animMotion>
                                  </p:childTnLst>
                                </p:cTn>
                              </p:par>
                              <p:par>
                                <p:cTn id="7" presetID="35" presetClass="path" presetSubtype="0" accel="50000" decel="50000" fill="hold" grpId="0" nodeType="withEffect">
                                  <p:stCondLst>
                                    <p:cond delay="1300"/>
                                  </p:stCondLst>
                                  <p:childTnLst>
                                    <p:animMotion origin="layout" path="M -3.33333E-6 -7.51445E-7 L -0.1125 -7.51445E-7 " pathEditMode="relative" rAng="0" ptsTypes="AA">
                                      <p:cBhvr>
                                        <p:cTn id="8" dur="2000" fill="hold"/>
                                        <p:tgtEl>
                                          <p:spTgt spid="62472"/>
                                        </p:tgtEl>
                                        <p:attrNameLst>
                                          <p:attrName>ppt_x</p:attrName>
                                          <p:attrName>ppt_y</p:attrName>
                                        </p:attrNameLst>
                                      </p:cBhvr>
                                      <p:rCtr x="-5600" y="0"/>
                                    </p:animMotion>
                                  </p:childTnLst>
                                </p:cTn>
                              </p:par>
                              <p:par>
                                <p:cTn id="9" presetID="22" presetClass="entr" presetSubtype="2" fill="hold" nodeType="withEffect">
                                  <p:stCondLst>
                                    <p:cond delay="1300"/>
                                  </p:stCondLst>
                                  <p:childTnLst>
                                    <p:set>
                                      <p:cBhvr>
                                        <p:cTn id="10" dur="1" fill="hold">
                                          <p:stCondLst>
                                            <p:cond delay="0"/>
                                          </p:stCondLst>
                                        </p:cTn>
                                        <p:tgtEl>
                                          <p:spTgt spid="62471"/>
                                        </p:tgtEl>
                                        <p:attrNameLst>
                                          <p:attrName>style.visibility</p:attrName>
                                        </p:attrNameLst>
                                      </p:cBhvr>
                                      <p:to>
                                        <p:strVal val="visible"/>
                                      </p:to>
                                    </p:set>
                                    <p:animEffect transition="in" filter="wipe(right)">
                                      <p:cBhvr>
                                        <p:cTn id="11" dur="2000"/>
                                        <p:tgtEl>
                                          <p:spTgt spid="6247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2473"/>
                                        </p:tgtEl>
                                        <p:attrNameLst>
                                          <p:attrName>style.visibility</p:attrName>
                                        </p:attrNameLst>
                                      </p:cBhvr>
                                      <p:to>
                                        <p:strVal val="visible"/>
                                      </p:to>
                                    </p:set>
                                    <p:animEffect transition="in" filter="fade">
                                      <p:cBhvr>
                                        <p:cTn id="15" dur="500"/>
                                        <p:tgtEl>
                                          <p:spTgt spid="6247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62472"/>
                                        </p:tgtEl>
                                      </p:cBhvr>
                                    </p:animEffect>
                                    <p:set>
                                      <p:cBhvr>
                                        <p:cTn id="20" dur="1" fill="hold">
                                          <p:stCondLst>
                                            <p:cond delay="499"/>
                                          </p:stCondLst>
                                        </p:cTn>
                                        <p:tgtEl>
                                          <p:spTgt spid="62472"/>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62469"/>
                                        </p:tgtEl>
                                      </p:cBhvr>
                                    </p:animEffect>
                                    <p:set>
                                      <p:cBhvr>
                                        <p:cTn id="23" dur="1" fill="hold">
                                          <p:stCondLst>
                                            <p:cond delay="499"/>
                                          </p:stCondLst>
                                        </p:cTn>
                                        <p:tgtEl>
                                          <p:spTgt spid="62469"/>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2478"/>
                                        </p:tgtEl>
                                        <p:attrNameLst>
                                          <p:attrName>style.visibility</p:attrName>
                                        </p:attrNameLst>
                                      </p:cBhvr>
                                      <p:to>
                                        <p:strVal val="visible"/>
                                      </p:to>
                                    </p:set>
                                    <p:animEffect transition="in" filter="fade">
                                      <p:cBhvr>
                                        <p:cTn id="28" dur="500"/>
                                        <p:tgtEl>
                                          <p:spTgt spid="6247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2474"/>
                                        </p:tgtEl>
                                        <p:attrNameLst>
                                          <p:attrName>style.visibility</p:attrName>
                                        </p:attrNameLst>
                                      </p:cBhvr>
                                      <p:to>
                                        <p:strVal val="visible"/>
                                      </p:to>
                                    </p:set>
                                    <p:animEffect transition="in" filter="fade">
                                      <p:cBhvr>
                                        <p:cTn id="31" dur="500"/>
                                        <p:tgtEl>
                                          <p:spTgt spid="62474"/>
                                        </p:tgtEl>
                                      </p:cBhvr>
                                    </p:animEffect>
                                  </p:childTnLst>
                                </p:cTn>
                              </p:par>
                            </p:childTnLst>
                          </p:cTn>
                        </p:par>
                      </p:childTnLst>
                    </p:cTn>
                  </p:par>
                  <p:par>
                    <p:cTn id="32" fill="hold">
                      <p:stCondLst>
                        <p:cond delay="indefinite"/>
                      </p:stCondLst>
                      <p:childTnLst>
                        <p:par>
                          <p:cTn id="33" fill="hold">
                            <p:stCondLst>
                              <p:cond delay="0"/>
                            </p:stCondLst>
                            <p:childTnLst>
                              <p:par>
                                <p:cTn id="34" presetID="0" presetClass="path" presetSubtype="0" accel="50000" decel="50000" fill="hold" grpId="1" nodeType="clickEffect">
                                  <p:stCondLst>
                                    <p:cond delay="0"/>
                                  </p:stCondLst>
                                  <p:childTnLst>
                                    <p:animMotion origin="layout" path="M 3.33333E-6 -1.90751E-6 L -0.21667 0.30937 L -0.23455 0.32486 L -0.28334 0.3274 " pathEditMode="relative" rAng="0" ptsTypes="AAAA">
                                      <p:cBhvr>
                                        <p:cTn id="35" dur="1000" fill="hold"/>
                                        <p:tgtEl>
                                          <p:spTgt spid="62474"/>
                                        </p:tgtEl>
                                        <p:attrNameLst>
                                          <p:attrName>ppt_x</p:attrName>
                                          <p:attrName>ppt_y</p:attrName>
                                        </p:attrNameLst>
                                      </p:cBhvr>
                                      <p:rCtr x="-14200" y="16400"/>
                                    </p:animMotion>
                                  </p:childTnLst>
                                </p:cTn>
                              </p:par>
                              <p:par>
                                <p:cTn id="36" presetID="35" presetClass="path" presetSubtype="0" accel="50000" decel="50000" fill="hold" grpId="1" nodeType="withEffect">
                                  <p:stCondLst>
                                    <p:cond delay="1600"/>
                                  </p:stCondLst>
                                  <p:childTnLst>
                                    <p:animMotion origin="layout" path="M 0.01511 -0.00208 L -0.16406 -0.00208 " pathEditMode="relative" rAng="0" ptsTypes="AA">
                                      <p:cBhvr>
                                        <p:cTn id="37" dur="1900" fill="hold"/>
                                        <p:tgtEl>
                                          <p:spTgt spid="62478"/>
                                        </p:tgtEl>
                                        <p:attrNameLst>
                                          <p:attrName>ppt_x</p:attrName>
                                          <p:attrName>ppt_y</p:attrName>
                                        </p:attrNameLst>
                                      </p:cBhvr>
                                      <p:rCtr x="-9000" y="0"/>
                                    </p:animMotion>
                                  </p:childTnLst>
                                </p:cTn>
                              </p:par>
                              <p:par>
                                <p:cTn id="38" presetID="22" presetClass="entr" presetSubtype="2" fill="hold" nodeType="withEffect">
                                  <p:stCondLst>
                                    <p:cond delay="1600"/>
                                  </p:stCondLst>
                                  <p:childTnLst>
                                    <p:set>
                                      <p:cBhvr>
                                        <p:cTn id="39" dur="1" fill="hold">
                                          <p:stCondLst>
                                            <p:cond delay="0"/>
                                          </p:stCondLst>
                                        </p:cTn>
                                        <p:tgtEl>
                                          <p:spTgt spid="62476"/>
                                        </p:tgtEl>
                                        <p:attrNameLst>
                                          <p:attrName>style.visibility</p:attrName>
                                        </p:attrNameLst>
                                      </p:cBhvr>
                                      <p:to>
                                        <p:strVal val="visible"/>
                                      </p:to>
                                    </p:set>
                                    <p:animEffect transition="in" filter="wipe(right)">
                                      <p:cBhvr>
                                        <p:cTn id="40" dur="1900"/>
                                        <p:tgtEl>
                                          <p:spTgt spid="62476"/>
                                        </p:tgtEl>
                                      </p:cBhvr>
                                    </p:animEffect>
                                  </p:childTnLst>
                                </p:cTn>
                              </p:par>
                            </p:childTnLst>
                          </p:cTn>
                        </p:par>
                        <p:par>
                          <p:cTn id="41" fill="hold">
                            <p:stCondLst>
                              <p:cond delay="1000"/>
                            </p:stCondLst>
                            <p:childTnLst>
                              <p:par>
                                <p:cTn id="42" presetID="10" presetClass="entr" presetSubtype="0" fill="hold" grpId="0" nodeType="afterEffect">
                                  <p:stCondLst>
                                    <p:cond delay="0"/>
                                  </p:stCondLst>
                                  <p:childTnLst>
                                    <p:set>
                                      <p:cBhvr>
                                        <p:cTn id="43" dur="1" fill="hold">
                                          <p:stCondLst>
                                            <p:cond delay="0"/>
                                          </p:stCondLst>
                                        </p:cTn>
                                        <p:tgtEl>
                                          <p:spTgt spid="62477"/>
                                        </p:tgtEl>
                                        <p:attrNameLst>
                                          <p:attrName>style.visibility</p:attrName>
                                        </p:attrNameLst>
                                      </p:cBhvr>
                                      <p:to>
                                        <p:strVal val="visible"/>
                                      </p:to>
                                    </p:set>
                                    <p:animEffect transition="in" filter="fade">
                                      <p:cBhvr>
                                        <p:cTn id="44" dur="500"/>
                                        <p:tgtEl>
                                          <p:spTgt spid="62477"/>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grpId="2" nodeType="clickEffect">
                                  <p:stCondLst>
                                    <p:cond delay="0"/>
                                  </p:stCondLst>
                                  <p:childTnLst>
                                    <p:animEffect transition="out" filter="fade">
                                      <p:cBhvr>
                                        <p:cTn id="48" dur="500"/>
                                        <p:tgtEl>
                                          <p:spTgt spid="62478"/>
                                        </p:tgtEl>
                                      </p:cBhvr>
                                    </p:animEffect>
                                    <p:set>
                                      <p:cBhvr>
                                        <p:cTn id="49" dur="1" fill="hold">
                                          <p:stCondLst>
                                            <p:cond delay="499"/>
                                          </p:stCondLst>
                                        </p:cTn>
                                        <p:tgtEl>
                                          <p:spTgt spid="62478"/>
                                        </p:tgtEl>
                                        <p:attrNameLst>
                                          <p:attrName>style.visibility</p:attrName>
                                        </p:attrNameLst>
                                      </p:cBhvr>
                                      <p:to>
                                        <p:strVal val="hidden"/>
                                      </p:to>
                                    </p:set>
                                  </p:childTnLst>
                                </p:cTn>
                              </p:par>
                              <p:par>
                                <p:cTn id="50" presetID="10" presetClass="exit" presetSubtype="0" fill="hold" grpId="2" nodeType="withEffect">
                                  <p:stCondLst>
                                    <p:cond delay="0"/>
                                  </p:stCondLst>
                                  <p:childTnLst>
                                    <p:animEffect transition="out" filter="fade">
                                      <p:cBhvr>
                                        <p:cTn id="51" dur="500"/>
                                        <p:tgtEl>
                                          <p:spTgt spid="62474"/>
                                        </p:tgtEl>
                                      </p:cBhvr>
                                    </p:animEffect>
                                    <p:set>
                                      <p:cBhvr>
                                        <p:cTn id="52" dur="1" fill="hold">
                                          <p:stCondLst>
                                            <p:cond delay="499"/>
                                          </p:stCondLst>
                                        </p:cTn>
                                        <p:tgtEl>
                                          <p:spTgt spid="62474"/>
                                        </p:tgtEl>
                                        <p:attrNameLst>
                                          <p:attrName>style.visibility</p:attrName>
                                        </p:attrNameLst>
                                      </p:cBhvr>
                                      <p:to>
                                        <p:strVal val="hidden"/>
                                      </p:to>
                                    </p:set>
                                  </p:childTnLst>
                                </p:cTn>
                              </p:par>
                            </p:childTnLst>
                          </p:cTn>
                        </p:par>
                        <p:par>
                          <p:cTn id="53" fill="hold">
                            <p:stCondLst>
                              <p:cond delay="500"/>
                            </p:stCondLst>
                            <p:childTnLst>
                              <p:par>
                                <p:cTn id="54" presetID="10" presetClass="entr" presetSubtype="0" fill="hold" grpId="0" nodeType="afterEffect">
                                  <p:stCondLst>
                                    <p:cond delay="0"/>
                                  </p:stCondLst>
                                  <p:childTnLst>
                                    <p:set>
                                      <p:cBhvr>
                                        <p:cTn id="55" dur="1" fill="hold">
                                          <p:stCondLst>
                                            <p:cond delay="0"/>
                                          </p:stCondLst>
                                        </p:cTn>
                                        <p:tgtEl>
                                          <p:spTgt spid="62480"/>
                                        </p:tgtEl>
                                        <p:attrNameLst>
                                          <p:attrName>style.visibility</p:attrName>
                                        </p:attrNameLst>
                                      </p:cBhvr>
                                      <p:to>
                                        <p:strVal val="visible"/>
                                      </p:to>
                                    </p:set>
                                    <p:animEffect transition="in" filter="fade">
                                      <p:cBhvr>
                                        <p:cTn id="56" dur="500"/>
                                        <p:tgtEl>
                                          <p:spTgt spid="62480"/>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62479"/>
                                        </p:tgtEl>
                                        <p:attrNameLst>
                                          <p:attrName>style.visibility</p:attrName>
                                        </p:attrNameLst>
                                      </p:cBhvr>
                                      <p:to>
                                        <p:strVal val="visible"/>
                                      </p:to>
                                    </p:set>
                                    <p:animEffect transition="in" filter="fade">
                                      <p:cBhvr>
                                        <p:cTn id="59" dur="500"/>
                                        <p:tgtEl>
                                          <p:spTgt spid="62479"/>
                                        </p:tgtEl>
                                      </p:cBhvr>
                                    </p:animEffect>
                                  </p:childTnLst>
                                </p:cTn>
                              </p:par>
                            </p:childTnLst>
                          </p:cTn>
                        </p:par>
                      </p:childTnLst>
                    </p:cTn>
                  </p:par>
                  <p:par>
                    <p:cTn id="60" fill="hold">
                      <p:stCondLst>
                        <p:cond delay="indefinite"/>
                      </p:stCondLst>
                      <p:childTnLst>
                        <p:par>
                          <p:cTn id="61" fill="hold">
                            <p:stCondLst>
                              <p:cond delay="0"/>
                            </p:stCondLst>
                            <p:childTnLst>
                              <p:par>
                                <p:cTn id="62" presetID="0" presetClass="path" presetSubtype="0" accel="50000" decel="50000" fill="hold" grpId="1" nodeType="clickEffect">
                                  <p:stCondLst>
                                    <p:cond delay="0"/>
                                  </p:stCondLst>
                                  <p:childTnLst>
                                    <p:animMotion origin="layout" path="M 1.66667E-6 -4.68208E-6 L -0.22274 0.31191 L -0.24288 0.32116 L -0.28646 0.32116 " pathEditMode="relative" rAng="0" ptsTypes="AAAA">
                                      <p:cBhvr>
                                        <p:cTn id="63" dur="1000" fill="hold"/>
                                        <p:tgtEl>
                                          <p:spTgt spid="62479"/>
                                        </p:tgtEl>
                                        <p:attrNameLst>
                                          <p:attrName>ppt_x</p:attrName>
                                          <p:attrName>ppt_y</p:attrName>
                                        </p:attrNameLst>
                                      </p:cBhvr>
                                      <p:rCtr x="-14300" y="16000"/>
                                    </p:animMotion>
                                  </p:childTnLst>
                                </p:cTn>
                              </p:par>
                              <p:par>
                                <p:cTn id="64" presetID="35" presetClass="path" presetSubtype="0" accel="50000" decel="50000" fill="hold" grpId="1" nodeType="withEffect">
                                  <p:stCondLst>
                                    <p:cond delay="1800"/>
                                  </p:stCondLst>
                                  <p:childTnLst>
                                    <p:animMotion origin="layout" path="M 0 0  L -0.25 0  E" pathEditMode="relative" ptsTypes="">
                                      <p:cBhvr>
                                        <p:cTn id="65" dur="1700" fill="hold"/>
                                        <p:tgtEl>
                                          <p:spTgt spid="62480"/>
                                        </p:tgtEl>
                                        <p:attrNameLst>
                                          <p:attrName>ppt_x</p:attrName>
                                          <p:attrName>ppt_y</p:attrName>
                                        </p:attrNameLst>
                                      </p:cBhvr>
                                    </p:animMotion>
                                  </p:childTnLst>
                                </p:cTn>
                              </p:par>
                              <p:par>
                                <p:cTn id="66" presetID="22" presetClass="entr" presetSubtype="2" fill="hold" nodeType="withEffect">
                                  <p:stCondLst>
                                    <p:cond delay="1800"/>
                                  </p:stCondLst>
                                  <p:childTnLst>
                                    <p:set>
                                      <p:cBhvr>
                                        <p:cTn id="67" dur="1" fill="hold">
                                          <p:stCondLst>
                                            <p:cond delay="0"/>
                                          </p:stCondLst>
                                        </p:cTn>
                                        <p:tgtEl>
                                          <p:spTgt spid="62481"/>
                                        </p:tgtEl>
                                        <p:attrNameLst>
                                          <p:attrName>style.visibility</p:attrName>
                                        </p:attrNameLst>
                                      </p:cBhvr>
                                      <p:to>
                                        <p:strVal val="visible"/>
                                      </p:to>
                                    </p:set>
                                    <p:animEffect transition="in" filter="wipe(right)">
                                      <p:cBhvr>
                                        <p:cTn id="68" dur="1000"/>
                                        <p:tgtEl>
                                          <p:spTgt spid="62481"/>
                                        </p:tgtEl>
                                      </p:cBhvr>
                                    </p:animEffect>
                                  </p:childTnLst>
                                </p:cTn>
                              </p:par>
                            </p:childTnLst>
                          </p:cTn>
                        </p:par>
                        <p:par>
                          <p:cTn id="69" fill="hold">
                            <p:stCondLst>
                              <p:cond delay="1000"/>
                            </p:stCondLst>
                            <p:childTnLst>
                              <p:par>
                                <p:cTn id="70" presetID="10" presetClass="entr" presetSubtype="0" fill="hold" grpId="0" nodeType="afterEffect">
                                  <p:stCondLst>
                                    <p:cond delay="0"/>
                                  </p:stCondLst>
                                  <p:childTnLst>
                                    <p:set>
                                      <p:cBhvr>
                                        <p:cTn id="71" dur="1" fill="hold">
                                          <p:stCondLst>
                                            <p:cond delay="0"/>
                                          </p:stCondLst>
                                        </p:cTn>
                                        <p:tgtEl>
                                          <p:spTgt spid="62482"/>
                                        </p:tgtEl>
                                        <p:attrNameLst>
                                          <p:attrName>style.visibility</p:attrName>
                                        </p:attrNameLst>
                                      </p:cBhvr>
                                      <p:to>
                                        <p:strVal val="visible"/>
                                      </p:to>
                                    </p:set>
                                    <p:animEffect transition="in" filter="fade">
                                      <p:cBhvr>
                                        <p:cTn id="72" dur="500"/>
                                        <p:tgtEl>
                                          <p:spTgt spid="62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9" grpId="0" bldLvl="0" animBg="1"/>
      <p:bldP spid="62469" grpId="1" bldLvl="0" animBg="1"/>
      <p:bldP spid="62472" grpId="0" bldLvl="0" animBg="1"/>
      <p:bldP spid="62472" grpId="1" bldLvl="0" animBg="1"/>
      <p:bldP spid="62473" grpId="0"/>
      <p:bldP spid="62474" grpId="0" bldLvl="0" animBg="1"/>
      <p:bldP spid="62474" grpId="1" bldLvl="0" animBg="1"/>
      <p:bldP spid="62474" grpId="2" bldLvl="0" animBg="1"/>
      <p:bldP spid="62477" grpId="0"/>
      <p:bldP spid="62478" grpId="0" bldLvl="0" animBg="1"/>
      <p:bldP spid="62478" grpId="1" bldLvl="0" animBg="1"/>
      <p:bldP spid="62478" grpId="2" bldLvl="0" animBg="1"/>
      <p:bldP spid="62479" grpId="0" bldLvl="0" animBg="1"/>
      <p:bldP spid="62479" grpId="1" bldLvl="0" animBg="1"/>
      <p:bldP spid="62480" grpId="0" bldLvl="0" animBg="1"/>
      <p:bldP spid="62480" grpId="1" bldLvl="0" animBg="1"/>
      <p:bldP spid="6248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p:cNvSpPr>
          <p:nvPr>
            <p:ph idx="1"/>
          </p:nvPr>
        </p:nvSpPr>
        <p:spPr>
          <a:xfrm>
            <a:off x="1524000" y="2171700"/>
            <a:ext cx="9124950" cy="3886200"/>
          </a:xfrm>
        </p:spPr>
        <p:txBody>
          <a:bodyPr vert="horz" wrap="square" lIns="91440" tIns="45720" rIns="91440" bIns="45720" anchor="t"/>
          <a:lstStyle/>
          <a:p>
            <a:pPr marL="114300" indent="0" algn="just" eaLnBrk="1" hangingPunct="1">
              <a:lnSpc>
                <a:spcPct val="90000"/>
              </a:lnSpc>
              <a:buNone/>
            </a:pPr>
            <a:r>
              <a:rPr lang="en-US" dirty="0">
                <a:solidFill>
                  <a:srgbClr val="0409CE"/>
                </a:solidFill>
                <a:latin typeface="Times New Roman" panose="02020603050405020304" pitchFamily="18" charset="0"/>
                <a:cs typeface="Times New Roman" panose="02020603050405020304" pitchFamily="18" charset="0"/>
              </a:rPr>
              <a:t>Vật có </a:t>
            </a:r>
            <a:r>
              <a:rPr lang="en-US" dirty="0">
                <a:solidFill>
                  <a:srgbClr val="FF0000"/>
                </a:solidFill>
                <a:latin typeface="Times New Roman" panose="02020603050405020304" pitchFamily="18" charset="0"/>
                <a:cs typeface="Times New Roman" panose="02020603050405020304" pitchFamily="18" charset="0"/>
              </a:rPr>
              <a:t>Khối lượn</a:t>
            </a:r>
            <a:r>
              <a:rPr lang="en-US" dirty="0">
                <a:solidFill>
                  <a:srgbClr val="0409CE"/>
                </a:solidFill>
                <a:latin typeface="Times New Roman" panose="02020603050405020304" pitchFamily="18" charset="0"/>
                <a:cs typeface="Times New Roman" panose="02020603050405020304" pitchFamily="18" charset="0"/>
              </a:rPr>
              <a:t>g càng lớn và </a:t>
            </a:r>
            <a:r>
              <a:rPr lang="en-US" dirty="0">
                <a:solidFill>
                  <a:srgbClr val="FF0000"/>
                </a:solidFill>
                <a:latin typeface="Times New Roman" panose="02020603050405020304" pitchFamily="18" charset="0"/>
                <a:cs typeface="Times New Roman" panose="02020603050405020304" pitchFamily="18" charset="0"/>
              </a:rPr>
              <a:t>chuyển động càng nhanh </a:t>
            </a:r>
            <a:r>
              <a:rPr lang="en-US" dirty="0">
                <a:solidFill>
                  <a:srgbClr val="0409CE"/>
                </a:solidFill>
                <a:latin typeface="Times New Roman" panose="02020603050405020304" pitchFamily="18" charset="0"/>
                <a:cs typeface="Times New Roman" panose="02020603050405020304" pitchFamily="18" charset="0"/>
              </a:rPr>
              <a:t>thì </a:t>
            </a:r>
            <a:r>
              <a:rPr lang="en-US" dirty="0">
                <a:solidFill>
                  <a:srgbClr val="FF0000"/>
                </a:solidFill>
                <a:latin typeface="Times New Roman" panose="02020603050405020304" pitchFamily="18" charset="0"/>
                <a:cs typeface="Times New Roman" panose="02020603050405020304" pitchFamily="18" charset="0"/>
              </a:rPr>
              <a:t>động năng càng lón</a:t>
            </a:r>
          </a:p>
          <a:p>
            <a:pPr marL="114300" indent="0" algn="just" eaLnBrk="1" hangingPunct="1">
              <a:lnSpc>
                <a:spcPct val="90000"/>
              </a:lnSpc>
              <a:buNone/>
            </a:pPr>
            <a:r>
              <a:rPr lang="en-US" dirty="0">
                <a:solidFill>
                  <a:srgbClr val="0409CE"/>
                </a:solidFill>
                <a:latin typeface="Times New Roman" panose="02020603050405020304" pitchFamily="18" charset="0"/>
                <a:cs typeface="Times New Roman" panose="02020603050405020304" pitchFamily="18" charset="0"/>
              </a:rPr>
              <a:t>Nếu vật đứng yên thì động năng của vật bằng 0</a:t>
            </a:r>
          </a:p>
        </p:txBody>
      </p:sp>
      <p:sp>
        <p:nvSpPr>
          <p:cNvPr id="21513" name="Text Box 11"/>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III. </a:t>
            </a:r>
            <a:r>
              <a:rPr sz="3200" b="1" u="sng" dirty="0">
                <a:solidFill>
                  <a:srgbClr val="FF0000"/>
                </a:solidFill>
                <a:latin typeface="Times New Roman" panose="02020603050405020304" pitchFamily="18" charset="0"/>
                <a:cs typeface="Times New Roman" panose="02020603050405020304" pitchFamily="18" charset="0"/>
              </a:rPr>
              <a:t>Động </a:t>
            </a:r>
            <a:r>
              <a:rPr sz="3200" b="1" u="sng" dirty="0">
                <a:solidFill>
                  <a:srgbClr val="FF0000"/>
                </a:solidFill>
                <a:latin typeface="Arial" panose="020B0604020202020204" pitchFamily="34" charset="0"/>
              </a:rPr>
              <a:t>năng</a:t>
            </a:r>
          </a:p>
        </p:txBody>
      </p:sp>
      <p:sp>
        <p:nvSpPr>
          <p:cNvPr id="21514" name="Text Box 12"/>
          <p:cNvSpPr txBox="1"/>
          <p:nvPr/>
        </p:nvSpPr>
        <p:spPr>
          <a:xfrm>
            <a:off x="1752600" y="990600"/>
            <a:ext cx="7848600" cy="1014730"/>
          </a:xfrm>
          <a:prstGeom prst="rect">
            <a:avLst/>
          </a:prstGeom>
          <a:noFill/>
          <a:ln w="9525">
            <a:noFill/>
          </a:ln>
        </p:spPr>
        <p:txBody>
          <a:bodyPr>
            <a:spAutoFit/>
          </a:bodyPr>
          <a:lstStyle/>
          <a:p>
            <a:pPr algn="just">
              <a:spcBef>
                <a:spcPct val="20000"/>
              </a:spcBef>
            </a:pPr>
            <a:r>
              <a:rPr sz="3000" u="sng" dirty="0">
                <a:solidFill>
                  <a:srgbClr val="0409CE"/>
                </a:solidFill>
                <a:latin typeface="Times New Roman" panose="02020603050405020304" pitchFamily="18" charset="0"/>
                <a:cs typeface="Times New Roman" panose="02020603050405020304" pitchFamily="18" charset="0"/>
              </a:rPr>
              <a:t>2. Động năng của vật phụ thuộc vào những yếu tố nào?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8371">
                                            <p:txEl>
                                              <p:charRg st="0" end="67"/>
                                            </p:txEl>
                                          </p:spTgt>
                                        </p:tgtEl>
                                        <p:attrNameLst>
                                          <p:attrName>style.visibility</p:attrName>
                                        </p:attrNameLst>
                                      </p:cBhvr>
                                      <p:to>
                                        <p:strVal val="visible"/>
                                      </p:to>
                                    </p:set>
                                    <p:animEffect transition="in" filter="slide(fromBottom)">
                                      <p:cBhvr>
                                        <p:cTn id="7" dur="500"/>
                                        <p:tgtEl>
                                          <p:spTgt spid="58371">
                                            <p:txEl>
                                              <p:charRg st="0" end="6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58371">
                                            <p:txEl>
                                              <p:charRg st="1" end="1"/>
                                            </p:txEl>
                                          </p:spTgt>
                                        </p:tgtEl>
                                        <p:attrNameLst>
                                          <p:attrName>style.visibility</p:attrName>
                                        </p:attrNameLst>
                                      </p:cBhvr>
                                      <p:to>
                                        <p:strVal val="visible"/>
                                      </p:to>
                                    </p:set>
                                    <p:animEffect transition="in" filter="slide(fromBottom)">
                                      <p:cBhvr>
                                        <p:cTn id="12" dur="500"/>
                                        <p:tgtEl>
                                          <p:spTgt spid="58371">
                                            <p:txEl>
                                              <p:char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a:xfrm>
            <a:off x="1600200" y="228600"/>
            <a:ext cx="2514600" cy="731838"/>
          </a:xfrm>
        </p:spPr>
        <p:txBody>
          <a:bodyPr vert="horz" wrap="square" lIns="91440" tIns="45720" rIns="91440" bIns="45720" anchor="ctr"/>
          <a:lstStyle/>
          <a:p>
            <a:pPr algn="just" eaLnBrk="1" hangingPunct="1"/>
            <a:r>
              <a:rPr sz="3200" b="1" u="sng" dirty="0">
                <a:solidFill>
                  <a:srgbClr val="FF0000"/>
                </a:solidFill>
              </a:rPr>
              <a:t>I. Cơ năng</a:t>
            </a:r>
          </a:p>
        </p:txBody>
      </p:sp>
      <p:sp>
        <p:nvSpPr>
          <p:cNvPr id="22531" name="Rectangle 3"/>
          <p:cNvSpPr>
            <a:spLocks noGrp="1"/>
          </p:cNvSpPr>
          <p:nvPr>
            <p:ph idx="1"/>
          </p:nvPr>
        </p:nvSpPr>
        <p:spPr>
          <a:xfrm>
            <a:off x="1752600" y="914400"/>
            <a:ext cx="8610600" cy="3886200"/>
          </a:xfrm>
        </p:spPr>
        <p:txBody>
          <a:bodyPr vert="horz" wrap="square" lIns="91440" tIns="45720" rIns="91440" bIns="45720" anchor="t"/>
          <a:lstStyle/>
          <a:p>
            <a:pPr marL="0" indent="0" algn="just" eaLnBrk="1" hangingPunct="1">
              <a:buNone/>
            </a:pPr>
            <a:r>
              <a:rPr sz="3000" dirty="0">
                <a:solidFill>
                  <a:srgbClr val="0409CE"/>
                </a:solidFill>
                <a:latin typeface="Times New Roman" panose="02020603050405020304" pitchFamily="18" charset="0"/>
              </a:rPr>
              <a:t>- Khi một vật có</a:t>
            </a:r>
            <a:r>
              <a:rPr sz="3000" dirty="0">
                <a:latin typeface="Times New Roman" panose="02020603050405020304" pitchFamily="18" charset="0"/>
              </a:rPr>
              <a:t> </a:t>
            </a:r>
            <a:r>
              <a:rPr sz="3000" dirty="0">
                <a:solidFill>
                  <a:srgbClr val="FF6600"/>
                </a:solidFill>
                <a:latin typeface="Times New Roman" panose="02020603050405020304" pitchFamily="18" charset="0"/>
              </a:rPr>
              <a:t>khả năng thực hiện công cơ học</a:t>
            </a:r>
            <a:r>
              <a:rPr sz="3000" dirty="0">
                <a:latin typeface="Times New Roman" panose="02020603050405020304" pitchFamily="18" charset="0"/>
              </a:rPr>
              <a:t>, </a:t>
            </a:r>
            <a:r>
              <a:rPr sz="3000" dirty="0">
                <a:solidFill>
                  <a:srgbClr val="0409CE"/>
                </a:solidFill>
                <a:latin typeface="Times New Roman" panose="02020603050405020304" pitchFamily="18" charset="0"/>
              </a:rPr>
              <a:t>ta nói vật đó có </a:t>
            </a:r>
            <a:r>
              <a:rPr lang="en-US" sz="3000" b="1" dirty="0">
                <a:solidFill>
                  <a:srgbClr val="FF0000"/>
                </a:solidFill>
                <a:latin typeface="Times New Roman" panose="02020603050405020304" pitchFamily="18" charset="0"/>
              </a:rPr>
              <a:t>năng lượng</a:t>
            </a:r>
          </a:p>
          <a:p>
            <a:pPr marL="0" indent="0" algn="just" eaLnBrk="1" hangingPunct="1">
              <a:buNone/>
            </a:pPr>
            <a:r>
              <a:rPr sz="3000" dirty="0">
                <a:solidFill>
                  <a:srgbClr val="0409CE"/>
                </a:solidFill>
                <a:latin typeface="Times New Roman" panose="02020603050405020304" pitchFamily="18" charset="0"/>
              </a:rPr>
              <a:t>- Vật có khả năng thực hiện công cơ học càng lớn thì </a:t>
            </a:r>
            <a:r>
              <a:rPr lang="en-US" sz="3000" b="1" dirty="0">
                <a:solidFill>
                  <a:srgbClr val="FF0000"/>
                </a:solidFill>
                <a:latin typeface="Times New Roman" panose="02020603050405020304" pitchFamily="18" charset="0"/>
                <a:sym typeface="+mn-ea"/>
              </a:rPr>
              <a:t>năng lượng </a:t>
            </a:r>
            <a:r>
              <a:rPr sz="3000" dirty="0">
                <a:solidFill>
                  <a:srgbClr val="0409CE"/>
                </a:solidFill>
                <a:latin typeface="Times New Roman" panose="02020603050405020304" pitchFamily="18" charset="0"/>
              </a:rPr>
              <a:t>của vật càng lớn. Cơ năng cũng được đo bằng đơn vị</a:t>
            </a:r>
            <a:r>
              <a:rPr sz="3000" dirty="0">
                <a:latin typeface="Times New Roman" panose="02020603050405020304" pitchFamily="18" charset="0"/>
              </a:rPr>
              <a:t> </a:t>
            </a:r>
            <a:r>
              <a:rPr sz="3000" dirty="0">
                <a:solidFill>
                  <a:srgbClr val="FF6600"/>
                </a:solidFill>
                <a:latin typeface="Times New Roman" panose="02020603050405020304" pitchFamily="18" charset="0"/>
              </a:rPr>
              <a:t>jun</a:t>
            </a:r>
            <a:r>
              <a:rPr sz="3000" dirty="0">
                <a:latin typeface="Times New Roman" panose="02020603050405020304" pitchFamily="18" charset="0"/>
              </a:rPr>
              <a:t>. </a:t>
            </a:r>
          </a:p>
          <a:p>
            <a:pPr marL="0" indent="0" algn="just" eaLnBrk="1" hangingPunct="1">
              <a:buNone/>
            </a:pPr>
            <a:r>
              <a:rPr sz="3000" dirty="0">
                <a:solidFill>
                  <a:srgbClr val="0409CE"/>
                </a:solidFill>
                <a:latin typeface="Times New Roman" panose="02020603050405020304" pitchFamily="18" charset="0"/>
              </a:rPr>
              <a:t>-</a:t>
            </a:r>
            <a:r>
              <a:rPr sz="3000" dirty="0">
                <a:latin typeface="Times New Roman" panose="02020603050405020304" pitchFamily="18" charset="0"/>
              </a:rPr>
              <a:t> </a:t>
            </a:r>
            <a:r>
              <a:rPr sz="3000" dirty="0">
                <a:solidFill>
                  <a:srgbClr val="0409CE"/>
                </a:solidFill>
                <a:latin typeface="Times New Roman" panose="02020603050405020304" pitchFamily="18" charset="0"/>
              </a:rPr>
              <a:t>Chỉ có công cơ học khi có …….tác dụng vào vật và làm cho vật …………....</a:t>
            </a:r>
            <a:endParaRPr sz="3000" dirty="0">
              <a:latin typeface="Times New Roman" panose="02020603050405020304" pitchFamily="18" charset="0"/>
            </a:endParaRPr>
          </a:p>
        </p:txBody>
      </p:sp>
      <p:sp>
        <p:nvSpPr>
          <p:cNvPr id="22532" name="Text Box 4"/>
          <p:cNvSpPr txBox="1"/>
          <p:nvPr/>
        </p:nvSpPr>
        <p:spPr>
          <a:xfrm>
            <a:off x="2133600" y="4648200"/>
            <a:ext cx="3733800" cy="553085"/>
          </a:xfrm>
          <a:prstGeom prst="rect">
            <a:avLst/>
          </a:prstGeom>
          <a:noFill/>
          <a:ln w="9525">
            <a:noFill/>
          </a:ln>
        </p:spPr>
        <p:txBody>
          <a:bodyPr>
            <a:spAutoFit/>
          </a:bodyPr>
          <a:lstStyle/>
          <a:p>
            <a:pPr eaLnBrk="0" hangingPunct="0">
              <a:spcBef>
                <a:spcPct val="50000"/>
              </a:spcBef>
            </a:pPr>
            <a:r>
              <a:rPr sz="3000" b="1" dirty="0">
                <a:solidFill>
                  <a:srgbClr val="0409CE"/>
                </a:solidFill>
                <a:latin typeface="Times New Roman" panose="02020603050405020304" pitchFamily="18" charset="0"/>
              </a:rPr>
              <a:t>Công thức tính công</a:t>
            </a:r>
            <a:r>
              <a:rPr sz="3000" dirty="0">
                <a:solidFill>
                  <a:srgbClr val="0409CE"/>
                </a:solidFill>
                <a:latin typeface="Times New Roman" panose="02020603050405020304" pitchFamily="18" charset="0"/>
              </a:rPr>
              <a:t>:</a:t>
            </a:r>
          </a:p>
        </p:txBody>
      </p:sp>
      <p:sp>
        <p:nvSpPr>
          <p:cNvPr id="4101" name="Text Box 7"/>
          <p:cNvSpPr txBox="1"/>
          <p:nvPr/>
        </p:nvSpPr>
        <p:spPr>
          <a:xfrm>
            <a:off x="1752600" y="3505200"/>
            <a:ext cx="8153400" cy="553085"/>
          </a:xfrm>
          <a:prstGeom prst="rect">
            <a:avLst/>
          </a:prstGeom>
          <a:noFill/>
          <a:ln w="9525">
            <a:noFill/>
          </a:ln>
        </p:spPr>
        <p:txBody>
          <a:bodyPr>
            <a:spAutoFit/>
          </a:bodyPr>
          <a:lstStyle/>
          <a:p>
            <a:pPr eaLnBrk="0" hangingPunct="0">
              <a:spcBef>
                <a:spcPct val="50000"/>
              </a:spcBef>
            </a:pPr>
            <a:endParaRPr sz="3000" dirty="0">
              <a:solidFill>
                <a:srgbClr val="0409CE"/>
              </a:solidFill>
              <a:latin typeface="Times New Roman" panose="02020603050405020304" pitchFamily="18" charset="0"/>
            </a:endParaRPr>
          </a:p>
        </p:txBody>
      </p:sp>
      <p:sp>
        <p:nvSpPr>
          <p:cNvPr id="22536" name="Text Box 8"/>
          <p:cNvSpPr txBox="1"/>
          <p:nvPr/>
        </p:nvSpPr>
        <p:spPr>
          <a:xfrm>
            <a:off x="6355715" y="3097848"/>
            <a:ext cx="762000" cy="583565"/>
          </a:xfrm>
          <a:prstGeom prst="rect">
            <a:avLst/>
          </a:prstGeom>
          <a:noFill/>
          <a:ln w="9525">
            <a:noFill/>
          </a:ln>
        </p:spPr>
        <p:txBody>
          <a:bodyPr>
            <a:spAutoFit/>
          </a:bodyPr>
          <a:lstStyle/>
          <a:p>
            <a:pPr eaLnBrk="0" hangingPunct="0">
              <a:spcBef>
                <a:spcPct val="50000"/>
              </a:spcBef>
            </a:pPr>
            <a:r>
              <a:rPr sz="3200" b="1" dirty="0">
                <a:solidFill>
                  <a:srgbClr val="FF6600"/>
                </a:solidFill>
                <a:latin typeface="Times New Roman" panose="02020603050405020304" pitchFamily="18" charset="0"/>
              </a:rPr>
              <a:t>lực</a:t>
            </a:r>
            <a:endParaRPr sz="3200" dirty="0">
              <a:latin typeface="Times New Roman" panose="02020603050405020304" pitchFamily="18" charset="0"/>
            </a:endParaRPr>
          </a:p>
        </p:txBody>
      </p:sp>
      <p:sp>
        <p:nvSpPr>
          <p:cNvPr id="22537" name="Text Box 9"/>
          <p:cNvSpPr txBox="1"/>
          <p:nvPr/>
        </p:nvSpPr>
        <p:spPr>
          <a:xfrm>
            <a:off x="3769995" y="3504883"/>
            <a:ext cx="2209800" cy="583565"/>
          </a:xfrm>
          <a:prstGeom prst="rect">
            <a:avLst/>
          </a:prstGeom>
          <a:noFill/>
          <a:ln w="9525">
            <a:noFill/>
          </a:ln>
        </p:spPr>
        <p:txBody>
          <a:bodyPr>
            <a:spAutoFit/>
          </a:bodyPr>
          <a:lstStyle/>
          <a:p>
            <a:pPr eaLnBrk="0" hangingPunct="0">
              <a:spcBef>
                <a:spcPct val="50000"/>
              </a:spcBef>
            </a:pPr>
            <a:r>
              <a:rPr sz="3200" b="1" dirty="0">
                <a:solidFill>
                  <a:srgbClr val="FF6600"/>
                </a:solidFill>
                <a:latin typeface="Times New Roman" panose="02020603050405020304" pitchFamily="18" charset="0"/>
              </a:rPr>
              <a:t>chuyển dời</a:t>
            </a:r>
          </a:p>
        </p:txBody>
      </p:sp>
      <p:sp>
        <p:nvSpPr>
          <p:cNvPr id="22539" name="Text Box 11"/>
          <p:cNvSpPr txBox="1"/>
          <p:nvPr/>
        </p:nvSpPr>
        <p:spPr>
          <a:xfrm>
            <a:off x="5791200" y="4602163"/>
            <a:ext cx="1524000" cy="583565"/>
          </a:xfrm>
          <a:prstGeom prst="rect">
            <a:avLst/>
          </a:prstGeom>
          <a:noFill/>
          <a:ln w="57150" cap="flat" cmpd="thinThick">
            <a:solidFill>
              <a:schemeClr val="accent2"/>
            </a:solidFill>
            <a:prstDash val="solid"/>
            <a:miter/>
            <a:headEnd type="none" w="med" len="med"/>
            <a:tailEnd type="none" w="med" len="med"/>
          </a:ln>
        </p:spPr>
        <p:txBody>
          <a:bodyPr>
            <a:spAutoFit/>
          </a:bodyPr>
          <a:lstStyle/>
          <a:p>
            <a:pPr eaLnBrk="0" hangingPunct="0">
              <a:spcBef>
                <a:spcPct val="50000"/>
              </a:spcBef>
            </a:pPr>
            <a:r>
              <a:rPr sz="3200" b="1" dirty="0">
                <a:solidFill>
                  <a:srgbClr val="FF3300"/>
                </a:solidFill>
                <a:latin typeface="Times New Roman" panose="02020603050405020304" pitchFamily="18" charset="0"/>
              </a:rPr>
              <a:t>A = F.s</a:t>
            </a:r>
          </a:p>
        </p:txBody>
      </p:sp>
      <p:grpSp>
        <p:nvGrpSpPr>
          <p:cNvPr id="4106" name="Group 19"/>
          <p:cNvGrpSpPr/>
          <p:nvPr/>
        </p:nvGrpSpPr>
        <p:grpSpPr>
          <a:xfrm>
            <a:off x="1905000" y="0"/>
            <a:ext cx="8686800" cy="6858000"/>
            <a:chOff x="240" y="0"/>
            <a:chExt cx="5472" cy="4320"/>
          </a:xfrm>
        </p:grpSpPr>
        <p:sp>
          <p:nvSpPr>
            <p:cNvPr id="4107" name="Line 15"/>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4108" name="Line 16"/>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4109" name="Line 17"/>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4110" name="Line 18"/>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22531">
                                            <p:txEl>
                                              <p:charRg st="0" end="75"/>
                                            </p:txEl>
                                          </p:spTgt>
                                        </p:tgtEl>
                                        <p:attrNameLst>
                                          <p:attrName>style.visibility</p:attrName>
                                        </p:attrNameLst>
                                      </p:cBhvr>
                                      <p:to>
                                        <p:strVal val="visible"/>
                                      </p:to>
                                    </p:set>
                                    <p:animEffect transition="in" filter="barn(inHorizontal)">
                                      <p:cBhvr>
                                        <p:cTn id="7" dur="500"/>
                                        <p:tgtEl>
                                          <p:spTgt spid="22531">
                                            <p:txEl>
                                              <p:charRg st="0" end="7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22531">
                                            <p:txEl>
                                              <p:charRg st="1" end="1"/>
                                            </p:txEl>
                                          </p:spTgt>
                                        </p:tgtEl>
                                        <p:attrNameLst>
                                          <p:attrName>style.visibility</p:attrName>
                                        </p:attrNameLst>
                                      </p:cBhvr>
                                      <p:to>
                                        <p:strVal val="visible"/>
                                      </p:to>
                                    </p:set>
                                    <p:animEffect transition="in" filter="barn(inHorizontal)">
                                      <p:cBhvr>
                                        <p:cTn id="12" dur="500"/>
                                        <p:tgtEl>
                                          <p:spTgt spid="22531">
                                            <p:txEl>
                                              <p:char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nodeType="clickEffect">
                                  <p:stCondLst>
                                    <p:cond delay="0"/>
                                  </p:stCondLst>
                                  <p:iterate type="lt">
                                    <p:tmPct val="50000"/>
                                  </p:iterate>
                                  <p:childTnLst>
                                    <p:set>
                                      <p:cBhvr>
                                        <p:cTn id="16" dur="1" fill="hold">
                                          <p:stCondLst>
                                            <p:cond delay="0"/>
                                          </p:stCondLst>
                                        </p:cTn>
                                        <p:tgtEl>
                                          <p:spTgt spid="22531">
                                            <p:txEl>
                                              <p:charRg st="193" end="265"/>
                                            </p:txEl>
                                          </p:spTgt>
                                        </p:tgtEl>
                                        <p:attrNameLst>
                                          <p:attrName>style.visibility</p:attrName>
                                        </p:attrNameLst>
                                      </p:cBhvr>
                                      <p:to>
                                        <p:strVal val="visible"/>
                                      </p:to>
                                    </p:set>
                                    <p:anim calcmode="discrete" valueType="clr">
                                      <p:cBhvr override="childStyle">
                                        <p:cTn id="17" dur="80"/>
                                        <p:tgtEl>
                                          <p:spTgt spid="22531">
                                            <p:txEl>
                                              <p:charRg st="193" end="26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22531">
                                            <p:txEl>
                                              <p:charRg st="193" end="265"/>
                                            </p:txEl>
                                          </p:spTgt>
                                        </p:tgtEl>
                                        <p:attrNameLst>
                                          <p:attrName>fillcolor</p:attrName>
                                        </p:attrNameLst>
                                      </p:cBhvr>
                                      <p:tavLst>
                                        <p:tav tm="0">
                                          <p:val>
                                            <p:clrVal>
                                              <a:schemeClr val="accent2"/>
                                            </p:clrVal>
                                          </p:val>
                                        </p:tav>
                                        <p:tav tm="50000">
                                          <p:val>
                                            <p:clrVal>
                                              <a:schemeClr val="hlink"/>
                                            </p:clrVal>
                                          </p:val>
                                        </p:tav>
                                      </p:tavLst>
                                    </p:anim>
                                    <p:set>
                                      <p:cBhvr>
                                        <p:cTn id="19" dur="80"/>
                                        <p:tgtEl>
                                          <p:spTgt spid="22531">
                                            <p:txEl>
                                              <p:charRg st="193" end="265"/>
                                            </p:txEl>
                                          </p:spTgt>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27" presetClass="entr" presetSubtype="0" fill="hold" grpId="0" nodeType="clickEffect">
                                  <p:stCondLst>
                                    <p:cond delay="0"/>
                                  </p:stCondLst>
                                  <p:iterate type="lt">
                                    <p:tmPct val="50000"/>
                                  </p:iterate>
                                  <p:childTnLst>
                                    <p:set>
                                      <p:cBhvr>
                                        <p:cTn id="23" dur="1" fill="hold">
                                          <p:stCondLst>
                                            <p:cond delay="0"/>
                                          </p:stCondLst>
                                        </p:cTn>
                                        <p:tgtEl>
                                          <p:spTgt spid="22536"/>
                                        </p:tgtEl>
                                        <p:attrNameLst>
                                          <p:attrName>style.visibility</p:attrName>
                                        </p:attrNameLst>
                                      </p:cBhvr>
                                      <p:to>
                                        <p:strVal val="visible"/>
                                      </p:to>
                                    </p:set>
                                    <p:anim calcmode="discrete" valueType="clr">
                                      <p:cBhvr override="childStyle">
                                        <p:cTn id="24" dur="80"/>
                                        <p:tgtEl>
                                          <p:spTgt spid="22536"/>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22536"/>
                                        </p:tgtEl>
                                        <p:attrNameLst>
                                          <p:attrName>fillcolor</p:attrName>
                                        </p:attrNameLst>
                                      </p:cBhvr>
                                      <p:tavLst>
                                        <p:tav tm="0">
                                          <p:val>
                                            <p:clrVal>
                                              <a:schemeClr val="accent2"/>
                                            </p:clrVal>
                                          </p:val>
                                        </p:tav>
                                        <p:tav tm="50000">
                                          <p:val>
                                            <p:clrVal>
                                              <a:schemeClr val="hlink"/>
                                            </p:clrVal>
                                          </p:val>
                                        </p:tav>
                                      </p:tavLst>
                                    </p:anim>
                                    <p:set>
                                      <p:cBhvr>
                                        <p:cTn id="26" dur="80"/>
                                        <p:tgtEl>
                                          <p:spTgt spid="22536"/>
                                        </p:tgtEl>
                                        <p:attrNameLst>
                                          <p:attrName>fill.type</p:attrName>
                                        </p:attrNameLst>
                                      </p:cBhvr>
                                      <p:to>
                                        <p:strVal val="solid"/>
                                      </p:to>
                                    </p:set>
                                  </p:childTnLst>
                                </p:cTn>
                              </p:par>
                              <p:par>
                                <p:cTn id="27" presetID="27" presetClass="entr" presetSubtype="0" fill="hold" grpId="0" nodeType="withEffect">
                                  <p:stCondLst>
                                    <p:cond delay="0"/>
                                  </p:stCondLst>
                                  <p:iterate type="lt">
                                    <p:tmPct val="50000"/>
                                  </p:iterate>
                                  <p:childTnLst>
                                    <p:set>
                                      <p:cBhvr>
                                        <p:cTn id="28" dur="1" fill="hold">
                                          <p:stCondLst>
                                            <p:cond delay="0"/>
                                          </p:stCondLst>
                                        </p:cTn>
                                        <p:tgtEl>
                                          <p:spTgt spid="22537"/>
                                        </p:tgtEl>
                                        <p:attrNameLst>
                                          <p:attrName>style.visibility</p:attrName>
                                        </p:attrNameLst>
                                      </p:cBhvr>
                                      <p:to>
                                        <p:strVal val="visible"/>
                                      </p:to>
                                    </p:set>
                                    <p:anim calcmode="discrete" valueType="clr">
                                      <p:cBhvr override="childStyle">
                                        <p:cTn id="29" dur="80"/>
                                        <p:tgtEl>
                                          <p:spTgt spid="22537"/>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22537"/>
                                        </p:tgtEl>
                                        <p:attrNameLst>
                                          <p:attrName>fillcolor</p:attrName>
                                        </p:attrNameLst>
                                      </p:cBhvr>
                                      <p:tavLst>
                                        <p:tav tm="0">
                                          <p:val>
                                            <p:clrVal>
                                              <a:schemeClr val="accent2"/>
                                            </p:clrVal>
                                          </p:val>
                                        </p:tav>
                                        <p:tav tm="50000">
                                          <p:val>
                                            <p:clrVal>
                                              <a:schemeClr val="hlink"/>
                                            </p:clrVal>
                                          </p:val>
                                        </p:tav>
                                      </p:tavLst>
                                    </p:anim>
                                    <p:set>
                                      <p:cBhvr>
                                        <p:cTn id="31" dur="80"/>
                                        <p:tgtEl>
                                          <p:spTgt spid="22537"/>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22532"/>
                                        </p:tgtEl>
                                        <p:attrNameLst>
                                          <p:attrName>style.visibility</p:attrName>
                                        </p:attrNameLst>
                                      </p:cBhvr>
                                      <p:to>
                                        <p:strVal val="visible"/>
                                      </p:to>
                                    </p:set>
                                    <p:anim calcmode="discrete" valueType="clr">
                                      <p:cBhvr override="childStyle">
                                        <p:cTn id="36" dur="80"/>
                                        <p:tgtEl>
                                          <p:spTgt spid="22532"/>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22532"/>
                                        </p:tgtEl>
                                        <p:attrNameLst>
                                          <p:attrName>fillcolor</p:attrName>
                                        </p:attrNameLst>
                                      </p:cBhvr>
                                      <p:tavLst>
                                        <p:tav tm="0">
                                          <p:val>
                                            <p:clrVal>
                                              <a:schemeClr val="accent2"/>
                                            </p:clrVal>
                                          </p:val>
                                        </p:tav>
                                        <p:tav tm="50000">
                                          <p:val>
                                            <p:clrVal>
                                              <a:schemeClr val="hlink"/>
                                            </p:clrVal>
                                          </p:val>
                                        </p:tav>
                                      </p:tavLst>
                                    </p:anim>
                                    <p:set>
                                      <p:cBhvr>
                                        <p:cTn id="38" dur="80"/>
                                        <p:tgtEl>
                                          <p:spTgt spid="22532"/>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27" presetClass="entr" presetSubtype="0" fill="hold" grpId="0" nodeType="clickEffect">
                                  <p:stCondLst>
                                    <p:cond delay="0"/>
                                  </p:stCondLst>
                                  <p:iterate type="lt">
                                    <p:tmPct val="50000"/>
                                  </p:iterate>
                                  <p:childTnLst>
                                    <p:set>
                                      <p:cBhvr>
                                        <p:cTn id="42" dur="1" fill="hold">
                                          <p:stCondLst>
                                            <p:cond delay="0"/>
                                          </p:stCondLst>
                                        </p:cTn>
                                        <p:tgtEl>
                                          <p:spTgt spid="22539"/>
                                        </p:tgtEl>
                                        <p:attrNameLst>
                                          <p:attrName>style.visibility</p:attrName>
                                        </p:attrNameLst>
                                      </p:cBhvr>
                                      <p:to>
                                        <p:strVal val="visible"/>
                                      </p:to>
                                    </p:set>
                                    <p:anim calcmode="discrete" valueType="clr">
                                      <p:cBhvr override="childStyle">
                                        <p:cTn id="43" dur="80"/>
                                        <p:tgtEl>
                                          <p:spTgt spid="22539"/>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22539"/>
                                        </p:tgtEl>
                                        <p:attrNameLst>
                                          <p:attrName>fillcolor</p:attrName>
                                        </p:attrNameLst>
                                      </p:cBhvr>
                                      <p:tavLst>
                                        <p:tav tm="0">
                                          <p:val>
                                            <p:clrVal>
                                              <a:schemeClr val="accent2"/>
                                            </p:clrVal>
                                          </p:val>
                                        </p:tav>
                                        <p:tav tm="50000">
                                          <p:val>
                                            <p:clrVal>
                                              <a:schemeClr val="hlink"/>
                                            </p:clrVal>
                                          </p:val>
                                        </p:tav>
                                      </p:tavLst>
                                    </p:anim>
                                    <p:set>
                                      <p:cBhvr>
                                        <p:cTn id="45" dur="80"/>
                                        <p:tgtEl>
                                          <p:spTgt spid="22539"/>
                                        </p:tgtEl>
                                        <p:attrNameLst>
                                          <p:attrName>fill.type</p:attrName>
                                        </p:attrNameLst>
                                      </p:cBhvr>
                                      <p:to>
                                        <p:strVal val="solid"/>
                                      </p:to>
                                    </p:se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nodeType="clickEffect">
                                  <p:stCondLst>
                                    <p:cond delay="0"/>
                                  </p:stCondLst>
                                  <p:iterate type="lt">
                                    <p:tmAbs val="0"/>
                                  </p:iterate>
                                  <p:childTnLst>
                                    <p:set>
                                      <p:cBhvr>
                                        <p:cTn id="49" dur="1" fill="hold">
                                          <p:stCondLst>
                                            <p:cond delay="0"/>
                                          </p:stCondLst>
                                        </p:cTn>
                                        <p:tgtEl>
                                          <p:spTgt spid="22531">
                                            <p:txEl>
                                              <p:charRg st="193" end="265"/>
                                            </p:txEl>
                                          </p:spTgt>
                                        </p:tgtEl>
                                        <p:attrNameLst>
                                          <p:attrName>style.visibility</p:attrName>
                                        </p:attrNameLst>
                                      </p:cBhvr>
                                      <p:to>
                                        <p:strVal val="hidden"/>
                                      </p:to>
                                    </p:set>
                                  </p:childTnLst>
                                </p:cTn>
                              </p:par>
                              <p:par>
                                <p:cTn id="50" presetID="1" presetClass="exit" presetSubtype="0" fill="hold" grpId="1" nodeType="withEffect">
                                  <p:stCondLst>
                                    <p:cond delay="0"/>
                                  </p:stCondLst>
                                  <p:iterate type="lt">
                                    <p:tmAbs val="0"/>
                                  </p:iterate>
                                  <p:childTnLst>
                                    <p:set>
                                      <p:cBhvr>
                                        <p:cTn id="51" dur="1" fill="hold">
                                          <p:stCondLst>
                                            <p:cond delay="0"/>
                                          </p:stCondLst>
                                        </p:cTn>
                                        <p:tgtEl>
                                          <p:spTgt spid="22536"/>
                                        </p:tgtEl>
                                        <p:attrNameLst>
                                          <p:attrName>style.visibility</p:attrName>
                                        </p:attrNameLst>
                                      </p:cBhvr>
                                      <p:to>
                                        <p:strVal val="hidden"/>
                                      </p:to>
                                    </p:set>
                                  </p:childTnLst>
                                </p:cTn>
                              </p:par>
                              <p:par>
                                <p:cTn id="52" presetID="1" presetClass="exit" presetSubtype="0" fill="hold" grpId="1" nodeType="withEffect">
                                  <p:stCondLst>
                                    <p:cond delay="0"/>
                                  </p:stCondLst>
                                  <p:iterate type="lt">
                                    <p:tmAbs val="0"/>
                                  </p:iterate>
                                  <p:childTnLst>
                                    <p:set>
                                      <p:cBhvr>
                                        <p:cTn id="53" dur="1" fill="hold">
                                          <p:stCondLst>
                                            <p:cond delay="0"/>
                                          </p:stCondLst>
                                        </p:cTn>
                                        <p:tgtEl>
                                          <p:spTgt spid="22537"/>
                                        </p:tgtEl>
                                        <p:attrNameLst>
                                          <p:attrName>style.visibility</p:attrName>
                                        </p:attrNameLst>
                                      </p:cBhvr>
                                      <p:to>
                                        <p:strVal val="hidden"/>
                                      </p:to>
                                    </p:set>
                                  </p:childTnLst>
                                </p:cTn>
                              </p:par>
                              <p:par>
                                <p:cTn id="54" presetID="1" presetClass="exit" presetSubtype="0" fill="hold" grpId="1" nodeType="withEffect">
                                  <p:stCondLst>
                                    <p:cond delay="0"/>
                                  </p:stCondLst>
                                  <p:iterate type="lt">
                                    <p:tmAbs val="0"/>
                                  </p:iterate>
                                  <p:childTnLst>
                                    <p:set>
                                      <p:cBhvr>
                                        <p:cTn id="55" dur="1" fill="hold">
                                          <p:stCondLst>
                                            <p:cond delay="0"/>
                                          </p:stCondLst>
                                        </p:cTn>
                                        <p:tgtEl>
                                          <p:spTgt spid="22532"/>
                                        </p:tgtEl>
                                        <p:attrNameLst>
                                          <p:attrName>style.visibility</p:attrName>
                                        </p:attrNameLst>
                                      </p:cBhvr>
                                      <p:to>
                                        <p:strVal val="hidden"/>
                                      </p:to>
                                    </p:set>
                                  </p:childTnLst>
                                </p:cTn>
                              </p:par>
                              <p:par>
                                <p:cTn id="56" presetID="1" presetClass="exit" presetSubtype="0" fill="hold" grpId="1" nodeType="withEffect">
                                  <p:stCondLst>
                                    <p:cond delay="0"/>
                                  </p:stCondLst>
                                  <p:iterate type="lt">
                                    <p:tmAbs val="0"/>
                                  </p:iterate>
                                  <p:childTnLst>
                                    <p:set>
                                      <p:cBhvr>
                                        <p:cTn id="57" dur="1" fill="hold">
                                          <p:stCondLst>
                                            <p:cond delay="0"/>
                                          </p:stCondLst>
                                        </p:cTn>
                                        <p:tgtEl>
                                          <p:spTgt spid="225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p:bldP spid="22532" grpId="1"/>
      <p:bldP spid="22536" grpId="0"/>
      <p:bldP spid="22536" grpId="1"/>
      <p:bldP spid="22537" grpId="0"/>
      <p:bldP spid="22537" grpId="1"/>
      <p:bldP spid="22539" grpId="0" bldLvl="0" animBg="1"/>
      <p:bldP spid="22539" grpId="1"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p:cNvSpPr>
          <p:nvPr>
            <p:ph idx="1"/>
          </p:nvPr>
        </p:nvSpPr>
        <p:spPr>
          <a:xfrm>
            <a:off x="1524000" y="2057400"/>
            <a:ext cx="9144000" cy="3048000"/>
          </a:xfrm>
        </p:spPr>
        <p:txBody>
          <a:bodyPr vert="horz" wrap="square" lIns="91440" tIns="45720" rIns="91440" bIns="45720" anchor="t"/>
          <a:lstStyle/>
          <a:p>
            <a:pPr marL="0" indent="0" eaLnBrk="1" hangingPunct="1">
              <a:buNone/>
            </a:pPr>
            <a:r>
              <a:rPr sz="3600" dirty="0">
                <a:solidFill>
                  <a:srgbClr val="FF3300"/>
                </a:solidFill>
                <a:latin typeface="Times New Roman" panose="02020603050405020304" pitchFamily="18" charset="0"/>
                <a:cs typeface="Times New Roman" panose="02020603050405020304" pitchFamily="18" charset="0"/>
              </a:rPr>
              <a:t>Chú ý: </a:t>
            </a:r>
          </a:p>
          <a:p>
            <a:pPr marL="0" indent="0" eaLnBrk="1" hangingPunct="1">
              <a:spcBef>
                <a:spcPct val="10000"/>
              </a:spcBef>
              <a:buNone/>
            </a:pPr>
            <a:r>
              <a:rPr dirty="0">
                <a:solidFill>
                  <a:srgbClr val="0409CE"/>
                </a:solidFill>
                <a:latin typeface="Times New Roman" panose="02020603050405020304" pitchFamily="18" charset="0"/>
                <a:cs typeface="Times New Roman" panose="02020603050405020304" pitchFamily="18" charset="0"/>
              </a:rPr>
              <a:t>Động năng và thế năng là hai dạng của cơ năng. Một vật có thể vừa có động năng vừa có thế năng. </a:t>
            </a:r>
            <a:r>
              <a:rPr u="sng" dirty="0">
                <a:solidFill>
                  <a:srgbClr val="FF3300"/>
                </a:solidFill>
                <a:latin typeface="Times New Roman" panose="02020603050405020304" pitchFamily="18" charset="0"/>
                <a:cs typeface="Times New Roman" panose="02020603050405020304" pitchFamily="18" charset="0"/>
              </a:rPr>
              <a:t>Cơ năng</a:t>
            </a:r>
            <a:r>
              <a:rPr dirty="0">
                <a:solidFill>
                  <a:srgbClr val="0409CE"/>
                </a:solidFill>
                <a:latin typeface="Times New Roman" panose="02020603050405020304" pitchFamily="18" charset="0"/>
                <a:cs typeface="Times New Roman" panose="02020603050405020304" pitchFamily="18" charset="0"/>
              </a:rPr>
              <a:t> của vật lúc đó </a:t>
            </a:r>
            <a:r>
              <a:rPr u="sng" dirty="0">
                <a:solidFill>
                  <a:srgbClr val="FF3300"/>
                </a:solidFill>
                <a:latin typeface="Times New Roman" panose="02020603050405020304" pitchFamily="18" charset="0"/>
                <a:cs typeface="Times New Roman" panose="02020603050405020304" pitchFamily="18" charset="0"/>
              </a:rPr>
              <a:t>bằng tổng động năng và thế năng</a:t>
            </a:r>
            <a:r>
              <a:rPr dirty="0">
                <a:solidFill>
                  <a:srgbClr val="0409CE"/>
                </a:solidFill>
                <a:latin typeface="Times New Roman" panose="02020603050405020304" pitchFamily="18" charset="0"/>
                <a:cs typeface="Times New Roman" panose="02020603050405020304" pitchFamily="18" charset="0"/>
              </a:rPr>
              <a:t> của nó.</a:t>
            </a:r>
          </a:p>
        </p:txBody>
      </p:sp>
      <p:pic>
        <p:nvPicPr>
          <p:cNvPr id="59396" name="Picture 4" descr="Jumbo-04-june"/>
          <p:cNvPicPr>
            <a:picLocks noChangeAspect="1"/>
          </p:cNvPicPr>
          <p:nvPr/>
        </p:nvPicPr>
        <p:blipFill>
          <a:blip r:embed="rId2" cstate="print"/>
          <a:stretch>
            <a:fillRect/>
          </a:stretch>
        </p:blipFill>
        <p:spPr>
          <a:xfrm>
            <a:off x="6019800" y="4648200"/>
            <a:ext cx="3505200" cy="1981200"/>
          </a:xfrm>
          <a:prstGeom prst="rect">
            <a:avLst/>
          </a:prstGeom>
          <a:noFill/>
          <a:ln w="9525">
            <a:noFill/>
          </a:ln>
        </p:spPr>
      </p:pic>
      <p:pic>
        <p:nvPicPr>
          <p:cNvPr id="59397" name="Picture 5" descr="Vulture-01-june"/>
          <p:cNvPicPr>
            <a:picLocks noChangeAspect="1"/>
          </p:cNvPicPr>
          <p:nvPr/>
        </p:nvPicPr>
        <p:blipFill>
          <a:blip r:embed="rId3" cstate="print"/>
          <a:stretch>
            <a:fillRect/>
          </a:stretch>
        </p:blipFill>
        <p:spPr>
          <a:xfrm>
            <a:off x="2438400" y="4724400"/>
            <a:ext cx="3200400" cy="2514600"/>
          </a:xfrm>
          <a:prstGeom prst="rect">
            <a:avLst/>
          </a:prstGeom>
          <a:noFill/>
          <a:ln w="9525">
            <a:noFill/>
          </a:ln>
        </p:spPr>
      </p:pic>
      <p:sp>
        <p:nvSpPr>
          <p:cNvPr id="22534" name="Text Box 8"/>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III. Động năng</a:t>
            </a:r>
          </a:p>
        </p:txBody>
      </p:sp>
      <p:sp>
        <p:nvSpPr>
          <p:cNvPr id="22535" name="Text Box 9"/>
          <p:cNvSpPr txBox="1"/>
          <p:nvPr/>
        </p:nvSpPr>
        <p:spPr>
          <a:xfrm>
            <a:off x="1752600" y="990600"/>
            <a:ext cx="7848600" cy="1014730"/>
          </a:xfrm>
          <a:prstGeom prst="rect">
            <a:avLst/>
          </a:prstGeom>
          <a:noFill/>
          <a:ln w="9525">
            <a:noFill/>
          </a:ln>
        </p:spPr>
        <p:txBody>
          <a:bodyPr>
            <a:spAutoFit/>
          </a:bodyPr>
          <a:lstStyle/>
          <a:p>
            <a:pPr algn="just">
              <a:spcBef>
                <a:spcPct val="20000"/>
              </a:spcBef>
            </a:pPr>
            <a:r>
              <a:rPr sz="3000" u="sng" dirty="0">
                <a:solidFill>
                  <a:srgbClr val="0409CE"/>
                </a:solidFill>
                <a:cs typeface="Times New Roman" panose="02020603050405020304" pitchFamily="18" charset="0"/>
              </a:rPr>
              <a:t>2. Động năng của vật phụ thuộc vào những yếu tố nào?</a:t>
            </a:r>
          </a:p>
        </p:txBody>
      </p:sp>
      <p:grpSp>
        <p:nvGrpSpPr>
          <p:cNvPr id="22536" name="Group 10"/>
          <p:cNvGrpSpPr/>
          <p:nvPr/>
        </p:nvGrpSpPr>
        <p:grpSpPr>
          <a:xfrm>
            <a:off x="1981200" y="2114550"/>
            <a:ext cx="8686800" cy="4876800"/>
            <a:chOff x="240" y="0"/>
            <a:chExt cx="5472" cy="4320"/>
          </a:xfrm>
        </p:grpSpPr>
        <p:sp>
          <p:nvSpPr>
            <p:cNvPr id="22537" name="Line 11"/>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22538" name="Line 12"/>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22539" name="Line 13"/>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22540" name="Line 14"/>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59395">
                                            <p:txEl>
                                              <p:pRg st="0" end="0"/>
                                            </p:txEl>
                                          </p:spTgt>
                                        </p:tgtEl>
                                        <p:attrNameLst>
                                          <p:attrName>style.visibility</p:attrName>
                                        </p:attrNameLst>
                                      </p:cBhvr>
                                      <p:to>
                                        <p:strVal val="visible"/>
                                      </p:to>
                                    </p:set>
                                    <p:anim calcmode="discrete" valueType="clr">
                                      <p:cBhvr override="childStyle">
                                        <p:cTn id="7" dur="80"/>
                                        <p:tgtEl>
                                          <p:spTgt spid="5939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939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59395">
                                            <p:txEl>
                                              <p:pRg st="0" end="0"/>
                                            </p:txEl>
                                          </p:spTgt>
                                        </p:tgtEl>
                                        <p:attrNameLst>
                                          <p:attrName>fill.type</p:attrName>
                                        </p:attrNameLst>
                                      </p:cBhvr>
                                      <p:to>
                                        <p:strVal val="solid"/>
                                      </p:to>
                                    </p:set>
                                  </p:childTnLst>
                                </p:cTn>
                              </p:par>
                              <p:par>
                                <p:cTn id="10" presetID="9" presetClass="entr" presetSubtype="0" fill="hold" nodeType="with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dissolve">
                                      <p:cBhvr>
                                        <p:cTn id="12" dur="500"/>
                                        <p:tgtEl>
                                          <p:spTgt spid="593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8" presetClass="entr" presetSubtype="0" accel="100000" fill="hold" nodeType="clickEffect">
                                  <p:stCondLst>
                                    <p:cond delay="0"/>
                                  </p:stCondLst>
                                  <p:childTnLst>
                                    <p:set>
                                      <p:cBhvr>
                                        <p:cTn id="16" dur="1" fill="hold">
                                          <p:stCondLst>
                                            <p:cond delay="0"/>
                                          </p:stCondLst>
                                        </p:cTn>
                                        <p:tgtEl>
                                          <p:spTgt spid="59396"/>
                                        </p:tgtEl>
                                        <p:attrNameLst>
                                          <p:attrName>style.visibility</p:attrName>
                                        </p:attrNameLst>
                                      </p:cBhvr>
                                      <p:to>
                                        <p:strVal val="visible"/>
                                      </p:to>
                                    </p:set>
                                    <p:anim calcmode="lin" valueType="num">
                                      <p:cBhvr>
                                        <p:cTn id="17" dur="500" fill="hold"/>
                                        <p:tgtEl>
                                          <p:spTgt spid="59396"/>
                                        </p:tgtEl>
                                        <p:attrNameLst>
                                          <p:attrName>ppt_w</p:attrName>
                                        </p:attrNameLst>
                                      </p:cBhvr>
                                      <p:tavLst>
                                        <p:tav tm="0">
                                          <p:val>
                                            <p:strVal val="#ppt_w*2.5"/>
                                          </p:val>
                                        </p:tav>
                                        <p:tav tm="100000">
                                          <p:val>
                                            <p:strVal val="#ppt_w"/>
                                          </p:val>
                                        </p:tav>
                                      </p:tavLst>
                                    </p:anim>
                                    <p:anim calcmode="lin" valueType="num">
                                      <p:cBhvr>
                                        <p:cTn id="18" dur="500" fill="hold"/>
                                        <p:tgtEl>
                                          <p:spTgt spid="59396"/>
                                        </p:tgtEl>
                                        <p:attrNameLst>
                                          <p:attrName>ppt_h</p:attrName>
                                        </p:attrNameLst>
                                      </p:cBhvr>
                                      <p:tavLst>
                                        <p:tav tm="0">
                                          <p:val>
                                            <p:strVal val="#ppt_h*0.01"/>
                                          </p:val>
                                        </p:tav>
                                        <p:tav tm="100000">
                                          <p:val>
                                            <p:strVal val="#ppt_h"/>
                                          </p:val>
                                        </p:tav>
                                      </p:tavLst>
                                    </p:anim>
                                    <p:anim calcmode="lin" valueType="num">
                                      <p:cBhvr>
                                        <p:cTn id="19" dur="500" fill="hold"/>
                                        <p:tgtEl>
                                          <p:spTgt spid="59396"/>
                                        </p:tgtEl>
                                        <p:attrNameLst>
                                          <p:attrName>ppt_x</p:attrName>
                                        </p:attrNameLst>
                                      </p:cBhvr>
                                      <p:tavLst>
                                        <p:tav tm="0">
                                          <p:val>
                                            <p:strVal val="#ppt_x"/>
                                          </p:val>
                                        </p:tav>
                                        <p:tav tm="100000">
                                          <p:val>
                                            <p:strVal val="#ppt_x"/>
                                          </p:val>
                                        </p:tav>
                                      </p:tavLst>
                                    </p:anim>
                                    <p:anim calcmode="lin" valueType="num">
                                      <p:cBhvr>
                                        <p:cTn id="20" dur="500" fill="hold"/>
                                        <p:tgtEl>
                                          <p:spTgt spid="59396"/>
                                        </p:tgtEl>
                                        <p:attrNameLst>
                                          <p:attrName>ppt_y</p:attrName>
                                        </p:attrNameLst>
                                      </p:cBhvr>
                                      <p:tavLst>
                                        <p:tav tm="0">
                                          <p:val>
                                            <p:strVal val="#ppt_h+1"/>
                                          </p:val>
                                        </p:tav>
                                        <p:tav tm="100000">
                                          <p:val>
                                            <p:strVal val="#ppt_y"/>
                                          </p:val>
                                        </p:tav>
                                      </p:tavLst>
                                    </p:anim>
                                    <p:animEffect transition="in" filter="fade">
                                      <p:cBhvr>
                                        <p:cTn id="21" dur="500"/>
                                        <p:tgtEl>
                                          <p:spTgt spid="59396"/>
                                        </p:tgtEl>
                                      </p:cBhvr>
                                    </p:animEffect>
                                  </p:childTnLst>
                                </p:cTn>
                              </p:par>
                              <p:par>
                                <p:cTn id="22" presetID="58" presetClass="entr" presetSubtype="0" accel="100000" fill="hold" nodeType="withEffect">
                                  <p:stCondLst>
                                    <p:cond delay="0"/>
                                  </p:stCondLst>
                                  <p:childTnLst>
                                    <p:set>
                                      <p:cBhvr>
                                        <p:cTn id="23" dur="1" fill="hold">
                                          <p:stCondLst>
                                            <p:cond delay="0"/>
                                          </p:stCondLst>
                                        </p:cTn>
                                        <p:tgtEl>
                                          <p:spTgt spid="59397"/>
                                        </p:tgtEl>
                                        <p:attrNameLst>
                                          <p:attrName>style.visibility</p:attrName>
                                        </p:attrNameLst>
                                      </p:cBhvr>
                                      <p:to>
                                        <p:strVal val="visible"/>
                                      </p:to>
                                    </p:set>
                                    <p:anim calcmode="lin" valueType="num">
                                      <p:cBhvr>
                                        <p:cTn id="24" dur="500" fill="hold"/>
                                        <p:tgtEl>
                                          <p:spTgt spid="59397"/>
                                        </p:tgtEl>
                                        <p:attrNameLst>
                                          <p:attrName>ppt_w</p:attrName>
                                        </p:attrNameLst>
                                      </p:cBhvr>
                                      <p:tavLst>
                                        <p:tav tm="0">
                                          <p:val>
                                            <p:strVal val="#ppt_w*2.5"/>
                                          </p:val>
                                        </p:tav>
                                        <p:tav tm="100000">
                                          <p:val>
                                            <p:strVal val="#ppt_w"/>
                                          </p:val>
                                        </p:tav>
                                      </p:tavLst>
                                    </p:anim>
                                    <p:anim calcmode="lin" valueType="num">
                                      <p:cBhvr>
                                        <p:cTn id="25" dur="500" fill="hold"/>
                                        <p:tgtEl>
                                          <p:spTgt spid="59397"/>
                                        </p:tgtEl>
                                        <p:attrNameLst>
                                          <p:attrName>ppt_h</p:attrName>
                                        </p:attrNameLst>
                                      </p:cBhvr>
                                      <p:tavLst>
                                        <p:tav tm="0">
                                          <p:val>
                                            <p:strVal val="#ppt_h*0.01"/>
                                          </p:val>
                                        </p:tav>
                                        <p:tav tm="100000">
                                          <p:val>
                                            <p:strVal val="#ppt_h"/>
                                          </p:val>
                                        </p:tav>
                                      </p:tavLst>
                                    </p:anim>
                                    <p:anim calcmode="lin" valueType="num">
                                      <p:cBhvr>
                                        <p:cTn id="26" dur="500" fill="hold"/>
                                        <p:tgtEl>
                                          <p:spTgt spid="59397"/>
                                        </p:tgtEl>
                                        <p:attrNameLst>
                                          <p:attrName>ppt_x</p:attrName>
                                        </p:attrNameLst>
                                      </p:cBhvr>
                                      <p:tavLst>
                                        <p:tav tm="0">
                                          <p:val>
                                            <p:strVal val="#ppt_x"/>
                                          </p:val>
                                        </p:tav>
                                        <p:tav tm="100000">
                                          <p:val>
                                            <p:strVal val="#ppt_x"/>
                                          </p:val>
                                        </p:tav>
                                      </p:tavLst>
                                    </p:anim>
                                    <p:anim calcmode="lin" valueType="num">
                                      <p:cBhvr>
                                        <p:cTn id="27" dur="500" fill="hold"/>
                                        <p:tgtEl>
                                          <p:spTgt spid="59397"/>
                                        </p:tgtEl>
                                        <p:attrNameLst>
                                          <p:attrName>ppt_y</p:attrName>
                                        </p:attrNameLst>
                                      </p:cBhvr>
                                      <p:tavLst>
                                        <p:tav tm="0">
                                          <p:val>
                                            <p:strVal val="#ppt_h+1"/>
                                          </p:val>
                                        </p:tav>
                                        <p:tav tm="100000">
                                          <p:val>
                                            <p:strVal val="#ppt_y"/>
                                          </p:val>
                                        </p:tav>
                                      </p:tavLst>
                                    </p:anim>
                                    <p:animEffect transition="in" filter="fade">
                                      <p:cBhvr>
                                        <p:cTn id="28" dur="500"/>
                                        <p:tgtEl>
                                          <p:spTgt spid="593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30" name="Picture 14"/>
          <p:cNvPicPr>
            <a:picLocks noChangeAspect="1"/>
          </p:cNvPicPr>
          <p:nvPr/>
        </p:nvPicPr>
        <p:blipFill>
          <a:blip r:embed="rId2" cstate="print"/>
          <a:stretch>
            <a:fillRect/>
          </a:stretch>
        </p:blipFill>
        <p:spPr>
          <a:xfrm>
            <a:off x="1676400" y="2743200"/>
            <a:ext cx="8610600" cy="3562350"/>
          </a:xfrm>
          <a:prstGeom prst="rect">
            <a:avLst/>
          </a:prstGeom>
          <a:noFill/>
          <a:ln w="9525">
            <a:noFill/>
          </a:ln>
        </p:spPr>
      </p:pic>
      <p:sp>
        <p:nvSpPr>
          <p:cNvPr id="60419" name="Rectangle 3"/>
          <p:cNvSpPr>
            <a:spLocks noGrp="1"/>
          </p:cNvSpPr>
          <p:nvPr>
            <p:ph idx="1"/>
          </p:nvPr>
        </p:nvSpPr>
        <p:spPr>
          <a:xfrm>
            <a:off x="1524000" y="990600"/>
            <a:ext cx="9144000" cy="1905000"/>
          </a:xfrm>
        </p:spPr>
        <p:txBody>
          <a:bodyPr vert="horz" wrap="square" lIns="91440" tIns="45720" rIns="91440" bIns="45720" anchor="t"/>
          <a:lstStyle/>
          <a:p>
            <a:pPr marL="0" indent="0" eaLnBrk="1" hangingPunct="1">
              <a:buNone/>
            </a:pPr>
            <a:r>
              <a:rPr dirty="0">
                <a:solidFill>
                  <a:srgbClr val="0409CE"/>
                </a:solidFill>
                <a:latin typeface="Times New Roman" panose="02020603050405020304" pitchFamily="18" charset="0"/>
                <a:cs typeface="Times New Roman" panose="02020603050405020304" pitchFamily="18" charset="0"/>
              </a:rPr>
              <a:t>Nêu ví dụ vật có cả động năng và thế năng.</a:t>
            </a:r>
          </a:p>
          <a:p>
            <a:pPr marL="0" indent="0" eaLnBrk="1" hangingPunct="1">
              <a:buNone/>
            </a:pPr>
            <a:r>
              <a:rPr dirty="0">
                <a:solidFill>
                  <a:srgbClr val="0409CE"/>
                </a:solidFill>
                <a:latin typeface="Times New Roman" panose="02020603050405020304" pitchFamily="18" charset="0"/>
                <a:cs typeface="Times New Roman" panose="02020603050405020304" pitchFamily="18" charset="0"/>
              </a:rPr>
              <a:t>Cơ năng của từng vật ở hình 16.4a, b, c thuộc dạng cơ năng nào?</a:t>
            </a:r>
          </a:p>
        </p:txBody>
      </p:sp>
      <p:sp>
        <p:nvSpPr>
          <p:cNvPr id="60423" name="Text Box 7"/>
          <p:cNvSpPr txBox="1"/>
          <p:nvPr/>
        </p:nvSpPr>
        <p:spPr>
          <a:xfrm>
            <a:off x="1828800" y="5915025"/>
            <a:ext cx="1828800" cy="829945"/>
          </a:xfrm>
          <a:prstGeom prst="rect">
            <a:avLst/>
          </a:prstGeom>
          <a:noFill/>
          <a:ln w="9525">
            <a:noFill/>
          </a:ln>
        </p:spPr>
        <p:txBody>
          <a:bodyPr>
            <a:spAutoFit/>
          </a:bodyPr>
          <a:lstStyle/>
          <a:p>
            <a:pPr algn="ctr">
              <a:spcBef>
                <a:spcPct val="50000"/>
              </a:spcBef>
            </a:pPr>
            <a:r>
              <a:rPr sz="2400" b="1" dirty="0">
                <a:solidFill>
                  <a:srgbClr val="FF3300"/>
                </a:solidFill>
                <a:latin typeface="Arial" panose="020B0604020202020204" pitchFamily="34" charset="0"/>
              </a:rPr>
              <a:t>Thế năng đàn hồi</a:t>
            </a:r>
          </a:p>
        </p:txBody>
      </p:sp>
      <p:sp>
        <p:nvSpPr>
          <p:cNvPr id="60424" name="Text Box 8"/>
          <p:cNvSpPr txBox="1"/>
          <p:nvPr/>
        </p:nvSpPr>
        <p:spPr>
          <a:xfrm>
            <a:off x="4495800" y="6172200"/>
            <a:ext cx="3581400" cy="460375"/>
          </a:xfrm>
          <a:prstGeom prst="rect">
            <a:avLst/>
          </a:prstGeom>
          <a:noFill/>
          <a:ln w="9525">
            <a:noFill/>
          </a:ln>
        </p:spPr>
        <p:txBody>
          <a:bodyPr>
            <a:spAutoFit/>
          </a:bodyPr>
          <a:lstStyle/>
          <a:p>
            <a:pPr>
              <a:spcBef>
                <a:spcPct val="50000"/>
              </a:spcBef>
            </a:pPr>
            <a:r>
              <a:rPr sz="2400" b="1" dirty="0">
                <a:solidFill>
                  <a:srgbClr val="FF3300"/>
                </a:solidFill>
                <a:latin typeface="Arial" panose="020B0604020202020204" pitchFamily="34" charset="0"/>
              </a:rPr>
              <a:t>Thế năng + Động năng</a:t>
            </a:r>
          </a:p>
        </p:txBody>
      </p:sp>
      <p:sp>
        <p:nvSpPr>
          <p:cNvPr id="60425" name="Text Box 9"/>
          <p:cNvSpPr txBox="1"/>
          <p:nvPr/>
        </p:nvSpPr>
        <p:spPr>
          <a:xfrm>
            <a:off x="9011920" y="4508500"/>
            <a:ext cx="1600200" cy="829945"/>
          </a:xfrm>
          <a:prstGeom prst="rect">
            <a:avLst/>
          </a:prstGeom>
          <a:noFill/>
          <a:ln w="9525">
            <a:noFill/>
          </a:ln>
        </p:spPr>
        <p:txBody>
          <a:bodyPr>
            <a:spAutoFit/>
          </a:bodyPr>
          <a:lstStyle/>
          <a:p>
            <a:pPr algn="ctr">
              <a:spcBef>
                <a:spcPct val="50000"/>
              </a:spcBef>
            </a:pPr>
            <a:r>
              <a:rPr sz="2400" b="1" dirty="0">
                <a:solidFill>
                  <a:srgbClr val="FF3300"/>
                </a:solidFill>
                <a:latin typeface="Arial" panose="020B0604020202020204" pitchFamily="34" charset="0"/>
              </a:rPr>
              <a:t>Thế năng hấp dẫn</a:t>
            </a:r>
          </a:p>
        </p:txBody>
      </p:sp>
      <p:sp>
        <p:nvSpPr>
          <p:cNvPr id="23560" name="Text Box 12"/>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Times New Roman" panose="02020603050405020304" pitchFamily="18" charset="0"/>
                <a:cs typeface="Times New Roman" panose="02020603050405020304" pitchFamily="18" charset="0"/>
              </a:rPr>
              <a:t>IV. Vận dụng</a:t>
            </a:r>
          </a:p>
        </p:txBody>
      </p:sp>
      <p:sp>
        <p:nvSpPr>
          <p:cNvPr id="60431" name="Freeform 15"/>
          <p:cNvSpPr/>
          <p:nvPr/>
        </p:nvSpPr>
        <p:spPr>
          <a:xfrm>
            <a:off x="5067300" y="3086100"/>
            <a:ext cx="1309688" cy="2600325"/>
          </a:xfrm>
          <a:custGeom>
            <a:avLst/>
            <a:gdLst/>
            <a:ahLst/>
            <a:cxnLst>
              <a:cxn ang="0">
                <a:pos x="47294" y="0"/>
              </a:cxn>
              <a:cxn ang="0">
                <a:pos x="178263" y="104536"/>
              </a:cxn>
              <a:cxn ang="0">
                <a:pos x="251024" y="209071"/>
              </a:cxn>
              <a:cxn ang="0">
                <a:pos x="305594" y="413787"/>
              </a:cxn>
              <a:cxn ang="0">
                <a:pos x="716690" y="2182182"/>
              </a:cxn>
              <a:cxn ang="0">
                <a:pos x="785813" y="2286718"/>
              </a:cxn>
              <a:cxn ang="0">
                <a:pos x="854935" y="2338986"/>
              </a:cxn>
              <a:cxn ang="0">
                <a:pos x="905868" y="2365120"/>
              </a:cxn>
              <a:cxn ang="0">
                <a:pos x="960438" y="2391254"/>
              </a:cxn>
              <a:cxn ang="0">
                <a:pos x="1058664" y="2404321"/>
              </a:cxn>
              <a:cxn ang="0">
                <a:pos x="1222375" y="2500145"/>
              </a:cxn>
              <a:cxn ang="0">
                <a:pos x="1309688" y="2600325"/>
              </a:cxn>
              <a:cxn ang="0">
                <a:pos x="1135063" y="2600325"/>
              </a:cxn>
              <a:cxn ang="0">
                <a:pos x="1044112" y="2439166"/>
              </a:cxn>
              <a:cxn ang="0">
                <a:pos x="1004094" y="2439166"/>
              </a:cxn>
              <a:cxn ang="0">
                <a:pos x="796727" y="2386898"/>
              </a:cxn>
              <a:cxn ang="0">
                <a:pos x="716690" y="2295429"/>
              </a:cxn>
              <a:cxn ang="0">
                <a:pos x="643930" y="2068935"/>
              </a:cxn>
              <a:cxn ang="0">
                <a:pos x="261938" y="405076"/>
              </a:cxn>
              <a:cxn ang="0">
                <a:pos x="174625" y="196004"/>
              </a:cxn>
              <a:cxn ang="0">
                <a:pos x="90951" y="104536"/>
              </a:cxn>
              <a:cxn ang="0">
                <a:pos x="0" y="117603"/>
              </a:cxn>
              <a:cxn ang="0">
                <a:pos x="47294" y="0"/>
              </a:cxn>
            </a:cxnLst>
            <a:rect l="0" t="0" r="0" b="0"/>
            <a:pathLst>
              <a:path w="720" h="1194">
                <a:moveTo>
                  <a:pt x="26" y="0"/>
                </a:moveTo>
                <a:lnTo>
                  <a:pt x="98" y="48"/>
                </a:lnTo>
                <a:lnTo>
                  <a:pt x="138" y="96"/>
                </a:lnTo>
                <a:lnTo>
                  <a:pt x="168" y="190"/>
                </a:lnTo>
                <a:lnTo>
                  <a:pt x="394" y="1002"/>
                </a:lnTo>
                <a:lnTo>
                  <a:pt x="432" y="1050"/>
                </a:lnTo>
                <a:lnTo>
                  <a:pt x="470" y="1074"/>
                </a:lnTo>
                <a:lnTo>
                  <a:pt x="498" y="1086"/>
                </a:lnTo>
                <a:lnTo>
                  <a:pt x="528" y="1098"/>
                </a:lnTo>
                <a:lnTo>
                  <a:pt x="582" y="1104"/>
                </a:lnTo>
                <a:lnTo>
                  <a:pt x="672" y="1148"/>
                </a:lnTo>
                <a:lnTo>
                  <a:pt x="720" y="1194"/>
                </a:lnTo>
                <a:lnTo>
                  <a:pt x="624" y="1194"/>
                </a:lnTo>
                <a:lnTo>
                  <a:pt x="574" y="1120"/>
                </a:lnTo>
                <a:lnTo>
                  <a:pt x="552" y="1120"/>
                </a:lnTo>
                <a:lnTo>
                  <a:pt x="438" y="1096"/>
                </a:lnTo>
                <a:lnTo>
                  <a:pt x="394" y="1054"/>
                </a:lnTo>
                <a:lnTo>
                  <a:pt x="354" y="950"/>
                </a:lnTo>
                <a:lnTo>
                  <a:pt x="144" y="186"/>
                </a:lnTo>
                <a:lnTo>
                  <a:pt x="96" y="90"/>
                </a:lnTo>
                <a:lnTo>
                  <a:pt x="50" y="48"/>
                </a:lnTo>
                <a:lnTo>
                  <a:pt x="0" y="54"/>
                </a:lnTo>
                <a:lnTo>
                  <a:pt x="26" y="0"/>
                </a:lnTo>
                <a:close/>
              </a:path>
            </a:pathLst>
          </a:custGeom>
          <a:solidFill>
            <a:srgbClr val="6699FF">
              <a:alpha val="100000"/>
            </a:srgbClr>
          </a:solidFill>
          <a:ln w="9525">
            <a:noFill/>
          </a:ln>
        </p:spPr>
        <p:txBody>
          <a:bodyPr/>
          <a:lstStyle/>
          <a:p>
            <a:endParaRPr lang="en-US"/>
          </a:p>
        </p:txBody>
      </p:sp>
      <p:pic>
        <p:nvPicPr>
          <p:cNvPr id="60432" name="Picture 16"/>
          <p:cNvPicPr>
            <a:picLocks noChangeAspect="1"/>
          </p:cNvPicPr>
          <p:nvPr/>
        </p:nvPicPr>
        <p:blipFill>
          <a:blip r:embed="rId3" cstate="print">
            <a:clrChange>
              <a:clrFrom>
                <a:srgbClr val="FFFFFF"/>
              </a:clrFrom>
              <a:clrTo>
                <a:srgbClr val="FFFFFF">
                  <a:alpha val="0"/>
                </a:srgbClr>
              </a:clrTo>
            </a:clrChange>
          </a:blip>
          <a:stretch>
            <a:fillRect/>
          </a:stretch>
        </p:blipFill>
        <p:spPr>
          <a:xfrm>
            <a:off x="6057900" y="5199063"/>
            <a:ext cx="369888" cy="573087"/>
          </a:xfrm>
          <a:prstGeom prst="rect">
            <a:avLst/>
          </a:prstGeom>
          <a:noFill/>
          <a:ln w="9525">
            <a:noFill/>
          </a:ln>
        </p:spPr>
      </p:pic>
      <p:sp>
        <p:nvSpPr>
          <p:cNvPr id="60446" name="Text Box 30"/>
          <p:cNvSpPr txBox="1"/>
          <p:nvPr/>
        </p:nvSpPr>
        <p:spPr>
          <a:xfrm>
            <a:off x="1828800" y="5105400"/>
            <a:ext cx="381000" cy="521970"/>
          </a:xfrm>
          <a:prstGeom prst="rect">
            <a:avLst/>
          </a:prstGeom>
          <a:noFill/>
          <a:ln w="9525">
            <a:noFill/>
          </a:ln>
        </p:spPr>
        <p:txBody>
          <a:bodyPr>
            <a:spAutoFit/>
          </a:bodyPr>
          <a:lstStyle/>
          <a:p>
            <a:pPr>
              <a:spcBef>
                <a:spcPct val="50000"/>
              </a:spcBef>
            </a:pPr>
            <a:r>
              <a:rPr sz="2800" dirty="0">
                <a:latin typeface="Arial" panose="020B0604020202020204" pitchFamily="34" charset="0"/>
              </a:rPr>
              <a:t>a</a:t>
            </a:r>
          </a:p>
        </p:txBody>
      </p:sp>
      <p:sp>
        <p:nvSpPr>
          <p:cNvPr id="60447" name="Text Box 31"/>
          <p:cNvSpPr txBox="1"/>
          <p:nvPr/>
        </p:nvSpPr>
        <p:spPr>
          <a:xfrm>
            <a:off x="4648200" y="5181600"/>
            <a:ext cx="381000" cy="521970"/>
          </a:xfrm>
          <a:prstGeom prst="rect">
            <a:avLst/>
          </a:prstGeom>
          <a:noFill/>
          <a:ln w="9525">
            <a:noFill/>
          </a:ln>
        </p:spPr>
        <p:txBody>
          <a:bodyPr>
            <a:spAutoFit/>
          </a:bodyPr>
          <a:lstStyle/>
          <a:p>
            <a:pPr>
              <a:spcBef>
                <a:spcPct val="50000"/>
              </a:spcBef>
            </a:pPr>
            <a:r>
              <a:rPr sz="2800" dirty="0">
                <a:latin typeface="Arial" panose="020B0604020202020204" pitchFamily="34" charset="0"/>
              </a:rPr>
              <a:t>b</a:t>
            </a:r>
          </a:p>
        </p:txBody>
      </p:sp>
      <p:sp>
        <p:nvSpPr>
          <p:cNvPr id="60448" name="Rectangle 32"/>
          <p:cNvSpPr/>
          <p:nvPr/>
        </p:nvSpPr>
        <p:spPr>
          <a:xfrm>
            <a:off x="7715250" y="5219700"/>
            <a:ext cx="360680" cy="521970"/>
          </a:xfrm>
          <a:prstGeom prst="rect">
            <a:avLst/>
          </a:prstGeom>
          <a:noFill/>
          <a:ln w="9525">
            <a:noFill/>
          </a:ln>
        </p:spPr>
        <p:txBody>
          <a:bodyPr wrap="none">
            <a:spAutoFit/>
          </a:bodyPr>
          <a:lstStyle/>
          <a:p>
            <a:pPr>
              <a:spcBef>
                <a:spcPct val="50000"/>
              </a:spcBef>
            </a:pPr>
            <a:r>
              <a:rPr sz="2800" dirty="0">
                <a:latin typeface="Arial" panose="020B0604020202020204" pitchFamily="34" charset="0"/>
              </a:rPr>
              <a:t>c</a:t>
            </a:r>
          </a:p>
        </p:txBody>
      </p:sp>
      <p:sp>
        <p:nvSpPr>
          <p:cNvPr id="2" name="Text Box 7"/>
          <p:cNvSpPr txBox="1"/>
          <p:nvPr/>
        </p:nvSpPr>
        <p:spPr>
          <a:xfrm>
            <a:off x="1828800" y="5915025"/>
            <a:ext cx="1828800" cy="829945"/>
          </a:xfrm>
          <a:prstGeom prst="rect">
            <a:avLst/>
          </a:prstGeom>
          <a:noFill/>
          <a:ln w="9525">
            <a:noFill/>
          </a:ln>
        </p:spPr>
        <p:txBody>
          <a:bodyPr>
            <a:spAutoFit/>
          </a:bodyPr>
          <a:lstStyle/>
          <a:p>
            <a:pPr algn="ctr">
              <a:spcBef>
                <a:spcPct val="50000"/>
              </a:spcBef>
            </a:pPr>
            <a:r>
              <a:rPr sz="2400" b="1" dirty="0">
                <a:solidFill>
                  <a:srgbClr val="FF3300"/>
                </a:solidFill>
                <a:latin typeface="Arial" panose="020B0604020202020204" pitchFamily="34" charset="0"/>
              </a:rPr>
              <a:t>Thế năng đàn hồi</a:t>
            </a:r>
          </a:p>
        </p:txBody>
      </p:sp>
      <p:sp>
        <p:nvSpPr>
          <p:cNvPr id="3" name="Text Box 8"/>
          <p:cNvSpPr txBox="1"/>
          <p:nvPr/>
        </p:nvSpPr>
        <p:spPr>
          <a:xfrm>
            <a:off x="4495800" y="6172200"/>
            <a:ext cx="3581400" cy="460375"/>
          </a:xfrm>
          <a:prstGeom prst="rect">
            <a:avLst/>
          </a:prstGeom>
          <a:noFill/>
          <a:ln w="9525">
            <a:noFill/>
          </a:ln>
        </p:spPr>
        <p:txBody>
          <a:bodyPr>
            <a:spAutoFit/>
          </a:bodyPr>
          <a:lstStyle/>
          <a:p>
            <a:pPr>
              <a:spcBef>
                <a:spcPct val="50000"/>
              </a:spcBef>
            </a:pPr>
            <a:r>
              <a:rPr sz="2400" b="1" dirty="0">
                <a:solidFill>
                  <a:srgbClr val="FF3300"/>
                </a:solidFill>
                <a:latin typeface="Arial" panose="020B0604020202020204" pitchFamily="34" charset="0"/>
              </a:rPr>
              <a:t>Thế năng + Động năng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0419">
                                            <p:txEl>
                                              <p:pRg st="0" end="0"/>
                                            </p:txEl>
                                          </p:spTgt>
                                        </p:tgtEl>
                                        <p:attrNameLst>
                                          <p:attrName>style.visibility</p:attrName>
                                        </p:attrNameLst>
                                      </p:cBhvr>
                                      <p:to>
                                        <p:strVal val="visible"/>
                                      </p:to>
                                    </p:set>
                                    <p:anim calcmode="discrete" valueType="clr">
                                      <p:cBhvr override="childStyle">
                                        <p:cTn id="7" dur="80"/>
                                        <p:tgtEl>
                                          <p:spTgt spid="6041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041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60419">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60419">
                                            <p:txEl>
                                              <p:pRg st="1" end="1"/>
                                            </p:txEl>
                                          </p:spTgt>
                                        </p:tgtEl>
                                        <p:attrNameLst>
                                          <p:attrName>style.visibility</p:attrName>
                                        </p:attrNameLst>
                                      </p:cBhvr>
                                      <p:to>
                                        <p:strVal val="visible"/>
                                      </p:to>
                                    </p:set>
                                    <p:animEffect transition="in" filter="box(in)">
                                      <p:cBhvr>
                                        <p:cTn id="14" dur="500"/>
                                        <p:tgtEl>
                                          <p:spTgt spid="60419">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60430"/>
                                        </p:tgtEl>
                                        <p:attrNameLst>
                                          <p:attrName>style.visibility</p:attrName>
                                        </p:attrNameLst>
                                      </p:cBhvr>
                                      <p:to>
                                        <p:strVal val="visible"/>
                                      </p:to>
                                    </p:set>
                                    <p:animEffect transition="in" filter="blinds(horizontal)">
                                      <p:cBhvr>
                                        <p:cTn id="19" dur="500"/>
                                        <p:tgtEl>
                                          <p:spTgt spid="60430"/>
                                        </p:tgtEl>
                                      </p:cBhvr>
                                    </p:animEffect>
                                  </p:childTnLst>
                                </p:cTn>
                              </p:par>
                              <p:par>
                                <p:cTn id="20" presetID="3" presetClass="entr" presetSubtype="10" repeatCount="indefinite" fill="hold" nodeType="withEffect">
                                  <p:stCondLst>
                                    <p:cond delay="0"/>
                                  </p:stCondLst>
                                  <p:childTnLst>
                                    <p:set>
                                      <p:cBhvr>
                                        <p:cTn id="21" dur="1" fill="hold">
                                          <p:stCondLst>
                                            <p:cond delay="0"/>
                                          </p:stCondLst>
                                        </p:cTn>
                                        <p:tgtEl>
                                          <p:spTgt spid="60431"/>
                                        </p:tgtEl>
                                        <p:attrNameLst>
                                          <p:attrName>style.visibility</p:attrName>
                                        </p:attrNameLst>
                                      </p:cBhvr>
                                      <p:to>
                                        <p:strVal val="visible"/>
                                      </p:to>
                                    </p:set>
                                    <p:animEffect transition="in" filter="blinds(horizontal)">
                                      <p:cBhvr>
                                        <p:cTn id="22" dur="500"/>
                                        <p:tgtEl>
                                          <p:spTgt spid="60431"/>
                                        </p:tgtEl>
                                      </p:cBhvr>
                                    </p:animEffect>
                                  </p:childTnLst>
                                </p:cTn>
                              </p:par>
                              <p:par>
                                <p:cTn id="23" presetID="10" presetClass="entr" presetSubtype="0" fill="hold" nodeType="withEffect">
                                  <p:stCondLst>
                                    <p:cond delay="0"/>
                                  </p:stCondLst>
                                  <p:childTnLst>
                                    <p:set>
                                      <p:cBhvr>
                                        <p:cTn id="24" dur="1" fill="hold">
                                          <p:stCondLst>
                                            <p:cond delay="0"/>
                                          </p:stCondLst>
                                        </p:cTn>
                                        <p:tgtEl>
                                          <p:spTgt spid="60432"/>
                                        </p:tgtEl>
                                        <p:attrNameLst>
                                          <p:attrName>style.visibility</p:attrName>
                                        </p:attrNameLst>
                                      </p:cBhvr>
                                      <p:to>
                                        <p:strVal val="visible"/>
                                      </p:to>
                                    </p:set>
                                    <p:animEffect transition="in" filter="fade">
                                      <p:cBhvr>
                                        <p:cTn id="25" dur="100"/>
                                        <p:tgtEl>
                                          <p:spTgt spid="60432"/>
                                        </p:tgtEl>
                                      </p:cBhvr>
                                    </p:animEffect>
                                  </p:childTnLst>
                                </p:cTn>
                              </p:par>
                              <p:par>
                                <p:cTn id="26" presetID="8" presetClass="emph" presetSubtype="0" repeatCount="indefinite" fill="hold" nodeType="withEffect">
                                  <p:stCondLst>
                                    <p:cond delay="0"/>
                                  </p:stCondLst>
                                  <p:childTnLst>
                                    <p:animRot by="-21600000">
                                      <p:cBhvr>
                                        <p:cTn id="27" dur="2000" fill="hold"/>
                                        <p:tgtEl>
                                          <p:spTgt spid="60432"/>
                                        </p:tgtEl>
                                        <p:attrNameLst>
                                          <p:attrName>r</p:attrName>
                                        </p:attrNameLst>
                                      </p:cBhvr>
                                    </p:animRot>
                                  </p:childTnLst>
                                </p:cTn>
                              </p:par>
                              <p:par>
                                <p:cTn id="28" presetID="12" presetClass="entr" presetSubtype="4" fill="hold" grpId="0" nodeType="withEffect">
                                  <p:stCondLst>
                                    <p:cond delay="0"/>
                                  </p:stCondLst>
                                  <p:childTnLst>
                                    <p:set>
                                      <p:cBhvr>
                                        <p:cTn id="29" dur="1" fill="hold">
                                          <p:stCondLst>
                                            <p:cond delay="0"/>
                                          </p:stCondLst>
                                        </p:cTn>
                                        <p:tgtEl>
                                          <p:spTgt spid="60446"/>
                                        </p:tgtEl>
                                        <p:attrNameLst>
                                          <p:attrName>style.visibility</p:attrName>
                                        </p:attrNameLst>
                                      </p:cBhvr>
                                      <p:to>
                                        <p:strVal val="visible"/>
                                      </p:to>
                                    </p:set>
                                    <p:animEffect transition="in" filter="slide(fromBottom)">
                                      <p:cBhvr>
                                        <p:cTn id="30" dur="500"/>
                                        <p:tgtEl>
                                          <p:spTgt spid="60446"/>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60447"/>
                                        </p:tgtEl>
                                        <p:attrNameLst>
                                          <p:attrName>style.visibility</p:attrName>
                                        </p:attrNameLst>
                                      </p:cBhvr>
                                      <p:to>
                                        <p:strVal val="visible"/>
                                      </p:to>
                                    </p:set>
                                    <p:animEffect transition="in" filter="slide(fromBottom)">
                                      <p:cBhvr>
                                        <p:cTn id="33" dur="500"/>
                                        <p:tgtEl>
                                          <p:spTgt spid="60447"/>
                                        </p:tgtEl>
                                      </p:cBhvr>
                                    </p:animEffect>
                                  </p:childTnLst>
                                </p:cTn>
                              </p:par>
                              <p:par>
                                <p:cTn id="34" presetID="12" presetClass="entr" presetSubtype="4" fill="hold" grpId="0" nodeType="withEffect">
                                  <p:stCondLst>
                                    <p:cond delay="0"/>
                                  </p:stCondLst>
                                  <p:childTnLst>
                                    <p:set>
                                      <p:cBhvr>
                                        <p:cTn id="35" dur="1" fill="hold">
                                          <p:stCondLst>
                                            <p:cond delay="0"/>
                                          </p:stCondLst>
                                        </p:cTn>
                                        <p:tgtEl>
                                          <p:spTgt spid="60448"/>
                                        </p:tgtEl>
                                        <p:attrNameLst>
                                          <p:attrName>style.visibility</p:attrName>
                                        </p:attrNameLst>
                                      </p:cBhvr>
                                      <p:to>
                                        <p:strVal val="visible"/>
                                      </p:to>
                                    </p:set>
                                    <p:animEffect transition="in" filter="slide(fromBottom)">
                                      <p:cBhvr>
                                        <p:cTn id="36" dur="500"/>
                                        <p:tgtEl>
                                          <p:spTgt spid="60448"/>
                                        </p:tgtEl>
                                      </p:cBhvr>
                                    </p:animEffect>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grpId="0" nodeType="clickEffect">
                                  <p:stCondLst>
                                    <p:cond delay="0"/>
                                  </p:stCondLst>
                                  <p:childTnLst>
                                    <p:set>
                                      <p:cBhvr>
                                        <p:cTn id="40" dur="1" fill="hold">
                                          <p:stCondLst>
                                            <p:cond delay="0"/>
                                          </p:stCondLst>
                                        </p:cTn>
                                        <p:tgtEl>
                                          <p:spTgt spid="60423"/>
                                        </p:tgtEl>
                                        <p:attrNameLst>
                                          <p:attrName>style.visibility</p:attrName>
                                        </p:attrNameLst>
                                      </p:cBhvr>
                                      <p:to>
                                        <p:strVal val="visible"/>
                                      </p:to>
                                    </p:set>
                                    <p:anim calcmode="lin" valueType="num">
                                      <p:cBhvr>
                                        <p:cTn id="41" dur="500" fill="hold"/>
                                        <p:tgtEl>
                                          <p:spTgt spid="60423"/>
                                        </p:tgtEl>
                                        <p:attrNameLst>
                                          <p:attrName>ppt_w</p:attrName>
                                        </p:attrNameLst>
                                      </p:cBhvr>
                                      <p:tavLst>
                                        <p:tav tm="0">
                                          <p:val>
                                            <p:fltVal val="0"/>
                                          </p:val>
                                        </p:tav>
                                        <p:tav tm="100000">
                                          <p:val>
                                            <p:strVal val="#ppt_w"/>
                                          </p:val>
                                        </p:tav>
                                      </p:tavLst>
                                    </p:anim>
                                    <p:anim calcmode="lin" valueType="num">
                                      <p:cBhvr>
                                        <p:cTn id="42" dur="500" fill="hold"/>
                                        <p:tgtEl>
                                          <p:spTgt spid="60423"/>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60424"/>
                                        </p:tgtEl>
                                        <p:attrNameLst>
                                          <p:attrName>style.visibility</p:attrName>
                                        </p:attrNameLst>
                                      </p:cBhvr>
                                      <p:to>
                                        <p:strVal val="visible"/>
                                      </p:to>
                                    </p:set>
                                    <p:anim calcmode="lin" valueType="num">
                                      <p:cBhvr>
                                        <p:cTn id="47" dur="500" fill="hold"/>
                                        <p:tgtEl>
                                          <p:spTgt spid="60424"/>
                                        </p:tgtEl>
                                        <p:attrNameLst>
                                          <p:attrName>ppt_w</p:attrName>
                                        </p:attrNameLst>
                                      </p:cBhvr>
                                      <p:tavLst>
                                        <p:tav tm="0">
                                          <p:val>
                                            <p:fltVal val="0"/>
                                          </p:val>
                                        </p:tav>
                                        <p:tav tm="100000">
                                          <p:val>
                                            <p:strVal val="#ppt_w"/>
                                          </p:val>
                                        </p:tav>
                                      </p:tavLst>
                                    </p:anim>
                                    <p:anim calcmode="lin" valueType="num">
                                      <p:cBhvr>
                                        <p:cTn id="48" dur="500" fill="hold"/>
                                        <p:tgtEl>
                                          <p:spTgt spid="60424"/>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60425"/>
                                        </p:tgtEl>
                                        <p:attrNameLst>
                                          <p:attrName>style.visibility</p:attrName>
                                        </p:attrNameLst>
                                      </p:cBhvr>
                                      <p:to>
                                        <p:strVal val="visible"/>
                                      </p:to>
                                    </p:set>
                                    <p:anim calcmode="lin" valueType="num">
                                      <p:cBhvr>
                                        <p:cTn id="53" dur="500" fill="hold"/>
                                        <p:tgtEl>
                                          <p:spTgt spid="60425"/>
                                        </p:tgtEl>
                                        <p:attrNameLst>
                                          <p:attrName>ppt_w</p:attrName>
                                        </p:attrNameLst>
                                      </p:cBhvr>
                                      <p:tavLst>
                                        <p:tav tm="0">
                                          <p:val>
                                            <p:fltVal val="0"/>
                                          </p:val>
                                        </p:tav>
                                        <p:tav tm="100000">
                                          <p:val>
                                            <p:strVal val="#ppt_w"/>
                                          </p:val>
                                        </p:tav>
                                      </p:tavLst>
                                    </p:anim>
                                    <p:anim calcmode="lin" valueType="num">
                                      <p:cBhvr>
                                        <p:cTn id="54" dur="500" fill="hold"/>
                                        <p:tgtEl>
                                          <p:spTgt spid="60425"/>
                                        </p:tgtEl>
                                        <p:attrNameLst>
                                          <p:attrName>ppt_h</p:attrName>
                                        </p:attrNameLst>
                                      </p:cBhvr>
                                      <p:tavLst>
                                        <p:tav tm="0">
                                          <p:val>
                                            <p:fltVal val="0"/>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23" presetClass="entr" presetSubtype="16" fill="hold" grpId="0" nodeType="clickEffect">
                                  <p:stCondLst>
                                    <p:cond delay="0"/>
                                  </p:stCondLst>
                                  <p:childTnLst>
                                    <p:set>
                                      <p:cBhvr>
                                        <p:cTn id="58" dur="1" fill="hold">
                                          <p:stCondLst>
                                            <p:cond delay="0"/>
                                          </p:stCondLst>
                                        </p:cTn>
                                        <p:tgtEl>
                                          <p:spTgt spid="2"/>
                                        </p:tgtEl>
                                        <p:attrNameLst>
                                          <p:attrName>style.visibility</p:attrName>
                                        </p:attrNameLst>
                                      </p:cBhvr>
                                      <p:to>
                                        <p:strVal val="visible"/>
                                      </p:to>
                                    </p:set>
                                    <p:anim calcmode="lin" valueType="num">
                                      <p:cBhvr>
                                        <p:cTn id="59" dur="500" fill="hold"/>
                                        <p:tgtEl>
                                          <p:spTgt spid="2"/>
                                        </p:tgtEl>
                                        <p:attrNameLst>
                                          <p:attrName>ppt_w</p:attrName>
                                        </p:attrNameLst>
                                      </p:cBhvr>
                                      <p:tavLst>
                                        <p:tav tm="0">
                                          <p:val>
                                            <p:fltVal val="0"/>
                                          </p:val>
                                        </p:tav>
                                        <p:tav tm="100000">
                                          <p:val>
                                            <p:strVal val="#ppt_w"/>
                                          </p:val>
                                        </p:tav>
                                      </p:tavLst>
                                    </p:anim>
                                    <p:anim calcmode="lin" valueType="num">
                                      <p:cBhvr>
                                        <p:cTn id="60"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61" fill="hold">
                      <p:stCondLst>
                        <p:cond delay="indefinite"/>
                      </p:stCondLst>
                      <p:childTnLst>
                        <p:par>
                          <p:cTn id="62" fill="hold">
                            <p:stCondLst>
                              <p:cond delay="0"/>
                            </p:stCondLst>
                            <p:childTnLst>
                              <p:par>
                                <p:cTn id="63" presetID="23" presetClass="entr" presetSubtype="16" fill="hold" grpId="0" nodeType="click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3" grpId="0"/>
      <p:bldP spid="60424" grpId="0"/>
      <p:bldP spid="60425" grpId="0"/>
      <p:bldP spid="60446" grpId="0"/>
      <p:bldP spid="60447" grpId="0"/>
      <p:bldP spid="60448" grpId="0"/>
      <p:bldP spid="2" grpId="0"/>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8"/>
          <p:cNvSpPr txBox="1"/>
          <p:nvPr/>
        </p:nvSpPr>
        <p:spPr>
          <a:xfrm>
            <a:off x="4267200" y="304800"/>
            <a:ext cx="3352800" cy="829945"/>
          </a:xfrm>
          <a:prstGeom prst="rect">
            <a:avLst/>
          </a:prstGeom>
          <a:noFill/>
          <a:ln w="9525">
            <a:noFill/>
          </a:ln>
        </p:spPr>
        <p:txBody>
          <a:bodyPr>
            <a:spAutoFit/>
          </a:bodyPr>
          <a:lstStyle/>
          <a:p>
            <a:pPr algn="ctr">
              <a:spcBef>
                <a:spcPct val="50000"/>
              </a:spcBef>
            </a:pPr>
            <a:r>
              <a:rPr sz="4800" b="1" u="sng" dirty="0">
                <a:solidFill>
                  <a:srgbClr val="FF0000"/>
                </a:solidFill>
                <a:latin typeface="Arial" panose="020B0604020202020204" pitchFamily="34" charset="0"/>
              </a:rPr>
              <a:t>Củng cố</a:t>
            </a:r>
          </a:p>
        </p:txBody>
      </p:sp>
      <p:sp>
        <p:nvSpPr>
          <p:cNvPr id="64524" name="Text Box 12"/>
          <p:cNvSpPr txBox="1"/>
          <p:nvPr/>
        </p:nvSpPr>
        <p:spPr>
          <a:xfrm>
            <a:off x="2209800" y="1685925"/>
            <a:ext cx="8382000" cy="3784600"/>
          </a:xfrm>
          <a:prstGeom prst="rect">
            <a:avLst/>
          </a:prstGeom>
          <a:noFill/>
          <a:ln w="9525">
            <a:noFill/>
          </a:ln>
        </p:spPr>
        <p:txBody>
          <a:bodyPr>
            <a:spAutoFit/>
          </a:bodyPr>
          <a:lstStyle/>
          <a:p>
            <a:pPr algn="just">
              <a:spcBef>
                <a:spcPct val="50000"/>
              </a:spcBef>
            </a:pPr>
            <a:r>
              <a:rPr sz="3000" dirty="0">
                <a:solidFill>
                  <a:srgbClr val="FF6600"/>
                </a:solidFill>
                <a:latin typeface="Times New Roman" panose="02020603050405020304" pitchFamily="18" charset="0"/>
                <a:cs typeface="Times New Roman" panose="02020603050405020304" pitchFamily="18" charset="0"/>
              </a:rPr>
              <a:t>1. Trong các vật sau đây, vật nào không có </a:t>
            </a:r>
            <a:br>
              <a:rPr sz="3000" dirty="0">
                <a:solidFill>
                  <a:srgbClr val="FF6600"/>
                </a:solidFill>
                <a:latin typeface="Times New Roman" panose="02020603050405020304" pitchFamily="18" charset="0"/>
                <a:cs typeface="Times New Roman" panose="02020603050405020304" pitchFamily="18" charset="0"/>
              </a:rPr>
            </a:br>
            <a:r>
              <a:rPr sz="3000" dirty="0">
                <a:solidFill>
                  <a:srgbClr val="FF6600"/>
                </a:solidFill>
                <a:latin typeface="Times New Roman" panose="02020603050405020304" pitchFamily="18" charset="0"/>
                <a:cs typeface="Times New Roman" panose="02020603050405020304" pitchFamily="18" charset="0"/>
              </a:rPr>
              <a:t>thế năng?</a:t>
            </a:r>
          </a:p>
          <a:p>
            <a:pPr algn="just">
              <a:spcBef>
                <a:spcPct val="50000"/>
              </a:spcBef>
            </a:pPr>
            <a:r>
              <a:rPr sz="3000" dirty="0">
                <a:solidFill>
                  <a:srgbClr val="0409CE"/>
                </a:solidFill>
                <a:latin typeface="Times New Roman" panose="02020603050405020304" pitchFamily="18" charset="0"/>
                <a:cs typeface="Times New Roman" panose="02020603050405020304" pitchFamily="18" charset="0"/>
              </a:rPr>
              <a:t>a. Viên đạn đang bay</a:t>
            </a:r>
          </a:p>
          <a:p>
            <a:pPr algn="just">
              <a:spcBef>
                <a:spcPct val="50000"/>
              </a:spcBef>
            </a:pPr>
            <a:r>
              <a:rPr sz="3000" dirty="0">
                <a:solidFill>
                  <a:srgbClr val="0409CE"/>
                </a:solidFill>
                <a:latin typeface="Times New Roman" panose="02020603050405020304" pitchFamily="18" charset="0"/>
                <a:cs typeface="Times New Roman" panose="02020603050405020304" pitchFamily="18" charset="0"/>
              </a:rPr>
              <a:t>b. Lò xo để tự nhiên ở 1 độ cao so với mặt đất</a:t>
            </a:r>
          </a:p>
          <a:p>
            <a:pPr algn="just">
              <a:spcBef>
                <a:spcPct val="50000"/>
              </a:spcBef>
            </a:pPr>
            <a:r>
              <a:rPr sz="3000" dirty="0">
                <a:solidFill>
                  <a:srgbClr val="0409CE"/>
                </a:solidFill>
                <a:latin typeface="Times New Roman" panose="02020603050405020304" pitchFamily="18" charset="0"/>
                <a:cs typeface="Times New Roman" panose="02020603050405020304" pitchFamily="18" charset="0"/>
              </a:rPr>
              <a:t>c. Hòn bi đang lăn trên mặt đất nằm ngang</a:t>
            </a:r>
          </a:p>
          <a:p>
            <a:pPr algn="just">
              <a:spcBef>
                <a:spcPct val="50000"/>
              </a:spcBef>
            </a:pPr>
            <a:r>
              <a:rPr sz="3000" dirty="0">
                <a:solidFill>
                  <a:srgbClr val="0409CE"/>
                </a:solidFill>
                <a:latin typeface="Times New Roman" panose="02020603050405020304" pitchFamily="18" charset="0"/>
                <a:cs typeface="Times New Roman" panose="02020603050405020304" pitchFamily="18" charset="0"/>
              </a:rPr>
              <a:t>d. Lò xo bị ép đặt ngay trên mặt đất </a:t>
            </a:r>
          </a:p>
        </p:txBody>
      </p:sp>
      <p:sp>
        <p:nvSpPr>
          <p:cNvPr id="64525" name="Rectangle 13"/>
          <p:cNvSpPr/>
          <p:nvPr/>
        </p:nvSpPr>
        <p:spPr>
          <a:xfrm>
            <a:off x="1371600" y="3941128"/>
            <a:ext cx="1066800" cy="1322070"/>
          </a:xfrm>
          <a:prstGeom prst="rect">
            <a:avLst/>
          </a:prstGeom>
          <a:noFill/>
          <a:ln w="9525">
            <a:noFill/>
          </a:ln>
        </p:spPr>
        <p:txBody>
          <a:bodyPr anchor="ctr">
            <a:spAutoFit/>
          </a:bodyPr>
          <a:lstStyle/>
          <a:p>
            <a:r>
              <a:rPr sz="8000" b="1" dirty="0">
                <a:latin typeface="Arial" panose="020B0604020202020204" pitchFamily="34" charset="0"/>
                <a:sym typeface="Wingdings" panose="05000000000000000000" pitchFamily="2" charset="2"/>
              </a:rPr>
              <a:t></a:t>
            </a:r>
          </a:p>
        </p:txBody>
      </p:sp>
      <p:grpSp>
        <p:nvGrpSpPr>
          <p:cNvPr id="24582" name="Group 14"/>
          <p:cNvGrpSpPr/>
          <p:nvPr/>
        </p:nvGrpSpPr>
        <p:grpSpPr>
          <a:xfrm>
            <a:off x="1981200" y="2114550"/>
            <a:ext cx="8686800" cy="4876800"/>
            <a:chOff x="240" y="0"/>
            <a:chExt cx="5472" cy="4320"/>
          </a:xfrm>
        </p:grpSpPr>
        <p:sp>
          <p:nvSpPr>
            <p:cNvPr id="24583" name="Line 15"/>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24584" name="Line 16"/>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24585" name="Line 17"/>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24586" name="Line 18"/>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4524">
                                            <p:txEl>
                                              <p:pRg st="0" end="0"/>
                                            </p:txEl>
                                          </p:spTgt>
                                        </p:tgtEl>
                                        <p:attrNameLst>
                                          <p:attrName>style.visibility</p:attrName>
                                        </p:attrNameLst>
                                      </p:cBhvr>
                                      <p:to>
                                        <p:strVal val="visible"/>
                                      </p:to>
                                    </p:set>
                                    <p:anim calcmode="discrete" valueType="clr">
                                      <p:cBhvr override="childStyle">
                                        <p:cTn id="7" dur="80"/>
                                        <p:tgtEl>
                                          <p:spTgt spid="6452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4524">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64524">
                                            <p:txEl>
                                              <p:pRg st="0" end="0"/>
                                            </p:txEl>
                                          </p:spTgt>
                                        </p:tgtEl>
                                        <p:attrNameLst>
                                          <p:attrName>fill.type</p:attrName>
                                        </p:attrNameLst>
                                      </p:cBhvr>
                                      <p:to>
                                        <p:strVal val="solid"/>
                                      </p:to>
                                    </p:set>
                                  </p:childTnLst>
                                </p:cTn>
                              </p:par>
                              <p:par>
                                <p:cTn id="10" presetID="27" presetClass="entr" presetSubtype="0" fill="hold" nodeType="withEffect">
                                  <p:stCondLst>
                                    <p:cond delay="0"/>
                                  </p:stCondLst>
                                  <p:iterate type="lt">
                                    <p:tmPct val="50000"/>
                                  </p:iterate>
                                  <p:childTnLst>
                                    <p:set>
                                      <p:cBhvr>
                                        <p:cTn id="11" dur="1" fill="hold">
                                          <p:stCondLst>
                                            <p:cond delay="0"/>
                                          </p:stCondLst>
                                        </p:cTn>
                                        <p:tgtEl>
                                          <p:spTgt spid="64524">
                                            <p:txEl>
                                              <p:pRg st="1" end="1"/>
                                            </p:txEl>
                                          </p:spTgt>
                                        </p:tgtEl>
                                        <p:attrNameLst>
                                          <p:attrName>style.visibility</p:attrName>
                                        </p:attrNameLst>
                                      </p:cBhvr>
                                      <p:to>
                                        <p:strVal val="visible"/>
                                      </p:to>
                                    </p:set>
                                    <p:anim calcmode="discrete" valueType="clr">
                                      <p:cBhvr override="childStyle">
                                        <p:cTn id="12" dur="80"/>
                                        <p:tgtEl>
                                          <p:spTgt spid="64524">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64524">
                                            <p:txEl>
                                              <p:pRg st="1" end="1"/>
                                            </p:txEl>
                                          </p:spTgt>
                                        </p:tgtEl>
                                        <p:attrNameLst>
                                          <p:attrName>fillcolor</p:attrName>
                                        </p:attrNameLst>
                                      </p:cBhvr>
                                      <p:tavLst>
                                        <p:tav tm="0">
                                          <p:val>
                                            <p:clrVal>
                                              <a:schemeClr val="accent2"/>
                                            </p:clrVal>
                                          </p:val>
                                        </p:tav>
                                        <p:tav tm="50000">
                                          <p:val>
                                            <p:clrVal>
                                              <a:schemeClr val="hlink"/>
                                            </p:clrVal>
                                          </p:val>
                                        </p:tav>
                                      </p:tavLst>
                                    </p:anim>
                                    <p:set>
                                      <p:cBhvr>
                                        <p:cTn id="14" dur="80"/>
                                        <p:tgtEl>
                                          <p:spTgt spid="64524">
                                            <p:txEl>
                                              <p:pRg st="1" end="1"/>
                                            </p:txEl>
                                          </p:spTgt>
                                        </p:tgtEl>
                                        <p:attrNameLst>
                                          <p:attrName>fill.type</p:attrName>
                                        </p:attrNameLst>
                                      </p:cBhvr>
                                      <p:to>
                                        <p:strVal val="solid"/>
                                      </p:to>
                                    </p:set>
                                  </p:childTnLst>
                                </p:cTn>
                              </p:par>
                              <p:par>
                                <p:cTn id="15" presetID="27" presetClass="entr" presetSubtype="0" fill="hold" nodeType="withEffect">
                                  <p:stCondLst>
                                    <p:cond delay="0"/>
                                  </p:stCondLst>
                                  <p:iterate type="lt">
                                    <p:tmPct val="50000"/>
                                  </p:iterate>
                                  <p:childTnLst>
                                    <p:set>
                                      <p:cBhvr>
                                        <p:cTn id="16" dur="1" fill="hold">
                                          <p:stCondLst>
                                            <p:cond delay="0"/>
                                          </p:stCondLst>
                                        </p:cTn>
                                        <p:tgtEl>
                                          <p:spTgt spid="64524">
                                            <p:txEl>
                                              <p:pRg st="2" end="2"/>
                                            </p:txEl>
                                          </p:spTgt>
                                        </p:tgtEl>
                                        <p:attrNameLst>
                                          <p:attrName>style.visibility</p:attrName>
                                        </p:attrNameLst>
                                      </p:cBhvr>
                                      <p:to>
                                        <p:strVal val="visible"/>
                                      </p:to>
                                    </p:set>
                                    <p:anim calcmode="discrete" valueType="clr">
                                      <p:cBhvr override="childStyle">
                                        <p:cTn id="17" dur="80"/>
                                        <p:tgtEl>
                                          <p:spTgt spid="64524">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64524">
                                            <p:txEl>
                                              <p:pRg st="2" end="2"/>
                                            </p:txEl>
                                          </p:spTgt>
                                        </p:tgtEl>
                                        <p:attrNameLst>
                                          <p:attrName>fillcolor</p:attrName>
                                        </p:attrNameLst>
                                      </p:cBhvr>
                                      <p:tavLst>
                                        <p:tav tm="0">
                                          <p:val>
                                            <p:clrVal>
                                              <a:schemeClr val="accent2"/>
                                            </p:clrVal>
                                          </p:val>
                                        </p:tav>
                                        <p:tav tm="50000">
                                          <p:val>
                                            <p:clrVal>
                                              <a:schemeClr val="hlink"/>
                                            </p:clrVal>
                                          </p:val>
                                        </p:tav>
                                      </p:tavLst>
                                    </p:anim>
                                    <p:set>
                                      <p:cBhvr>
                                        <p:cTn id="19" dur="80"/>
                                        <p:tgtEl>
                                          <p:spTgt spid="64524">
                                            <p:txEl>
                                              <p:pRg st="2" end="2"/>
                                            </p:txEl>
                                          </p:spTgt>
                                        </p:tgtEl>
                                        <p:attrNameLst>
                                          <p:attrName>fill.type</p:attrName>
                                        </p:attrNameLst>
                                      </p:cBhvr>
                                      <p:to>
                                        <p:strVal val="solid"/>
                                      </p:to>
                                    </p:set>
                                  </p:childTnLst>
                                </p:cTn>
                              </p:par>
                              <p:par>
                                <p:cTn id="20" presetID="27" presetClass="entr" presetSubtype="0" fill="hold" nodeType="withEffect">
                                  <p:stCondLst>
                                    <p:cond delay="0"/>
                                  </p:stCondLst>
                                  <p:iterate type="lt">
                                    <p:tmPct val="50000"/>
                                  </p:iterate>
                                  <p:childTnLst>
                                    <p:set>
                                      <p:cBhvr>
                                        <p:cTn id="21" dur="1" fill="hold">
                                          <p:stCondLst>
                                            <p:cond delay="0"/>
                                          </p:stCondLst>
                                        </p:cTn>
                                        <p:tgtEl>
                                          <p:spTgt spid="64524">
                                            <p:txEl>
                                              <p:pRg st="3" end="3"/>
                                            </p:txEl>
                                          </p:spTgt>
                                        </p:tgtEl>
                                        <p:attrNameLst>
                                          <p:attrName>style.visibility</p:attrName>
                                        </p:attrNameLst>
                                      </p:cBhvr>
                                      <p:to>
                                        <p:strVal val="visible"/>
                                      </p:to>
                                    </p:set>
                                    <p:anim calcmode="discrete" valueType="clr">
                                      <p:cBhvr override="childStyle">
                                        <p:cTn id="22" dur="80"/>
                                        <p:tgtEl>
                                          <p:spTgt spid="64524">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64524">
                                            <p:txEl>
                                              <p:pRg st="3" end="3"/>
                                            </p:txEl>
                                          </p:spTgt>
                                        </p:tgtEl>
                                        <p:attrNameLst>
                                          <p:attrName>fillcolor</p:attrName>
                                        </p:attrNameLst>
                                      </p:cBhvr>
                                      <p:tavLst>
                                        <p:tav tm="0">
                                          <p:val>
                                            <p:clrVal>
                                              <a:schemeClr val="accent2"/>
                                            </p:clrVal>
                                          </p:val>
                                        </p:tav>
                                        <p:tav tm="50000">
                                          <p:val>
                                            <p:clrVal>
                                              <a:schemeClr val="hlink"/>
                                            </p:clrVal>
                                          </p:val>
                                        </p:tav>
                                      </p:tavLst>
                                    </p:anim>
                                    <p:set>
                                      <p:cBhvr>
                                        <p:cTn id="24" dur="80"/>
                                        <p:tgtEl>
                                          <p:spTgt spid="64524">
                                            <p:txEl>
                                              <p:pRg st="3" end="3"/>
                                            </p:txEl>
                                          </p:spTgt>
                                        </p:tgtEl>
                                        <p:attrNameLst>
                                          <p:attrName>fill.type</p:attrName>
                                        </p:attrNameLst>
                                      </p:cBhvr>
                                      <p:to>
                                        <p:strVal val="solid"/>
                                      </p:to>
                                    </p:set>
                                  </p:childTnLst>
                                </p:cTn>
                              </p:par>
                              <p:par>
                                <p:cTn id="25" presetID="27" presetClass="entr" presetSubtype="0" fill="hold" nodeType="withEffect">
                                  <p:stCondLst>
                                    <p:cond delay="0"/>
                                  </p:stCondLst>
                                  <p:iterate type="lt">
                                    <p:tmPct val="50000"/>
                                  </p:iterate>
                                  <p:childTnLst>
                                    <p:set>
                                      <p:cBhvr>
                                        <p:cTn id="26" dur="1" fill="hold">
                                          <p:stCondLst>
                                            <p:cond delay="0"/>
                                          </p:stCondLst>
                                        </p:cTn>
                                        <p:tgtEl>
                                          <p:spTgt spid="64524">
                                            <p:txEl>
                                              <p:pRg st="4" end="4"/>
                                            </p:txEl>
                                          </p:spTgt>
                                        </p:tgtEl>
                                        <p:attrNameLst>
                                          <p:attrName>style.visibility</p:attrName>
                                        </p:attrNameLst>
                                      </p:cBhvr>
                                      <p:to>
                                        <p:strVal val="visible"/>
                                      </p:to>
                                    </p:set>
                                    <p:anim calcmode="discrete" valueType="clr">
                                      <p:cBhvr override="childStyle">
                                        <p:cTn id="27" dur="80"/>
                                        <p:tgtEl>
                                          <p:spTgt spid="64524">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64524">
                                            <p:txEl>
                                              <p:pRg st="4" end="4"/>
                                            </p:txEl>
                                          </p:spTgt>
                                        </p:tgtEl>
                                        <p:attrNameLst>
                                          <p:attrName>fillcolor</p:attrName>
                                        </p:attrNameLst>
                                      </p:cBhvr>
                                      <p:tavLst>
                                        <p:tav tm="0">
                                          <p:val>
                                            <p:clrVal>
                                              <a:schemeClr val="accent2"/>
                                            </p:clrVal>
                                          </p:val>
                                        </p:tav>
                                        <p:tav tm="50000">
                                          <p:val>
                                            <p:clrVal>
                                              <a:schemeClr val="hlink"/>
                                            </p:clrVal>
                                          </p:val>
                                        </p:tav>
                                      </p:tavLst>
                                    </p:anim>
                                    <p:set>
                                      <p:cBhvr>
                                        <p:cTn id="29" dur="80"/>
                                        <p:tgtEl>
                                          <p:spTgt spid="64524">
                                            <p:txEl>
                                              <p:pRg st="4" end="4"/>
                                            </p:txEl>
                                          </p:spTgt>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64525">
                                            <p:txEl>
                                              <p:pRg st="0" end="0"/>
                                            </p:txEl>
                                          </p:spTgt>
                                        </p:tgtEl>
                                        <p:attrNameLst>
                                          <p:attrName>style.visibility</p:attrName>
                                        </p:attrNameLst>
                                      </p:cBhvr>
                                      <p:to>
                                        <p:strVal val="visible"/>
                                      </p:to>
                                    </p:set>
                                    <p:animEffect transition="in" filter="slide(fromBottom)">
                                      <p:cBhvr>
                                        <p:cTn id="34" dur="500"/>
                                        <p:tgtEl>
                                          <p:spTgt spid="64525">
                                            <p:txEl>
                                              <p:pRg st="0" end="0"/>
                                            </p:txEl>
                                          </p:spTgt>
                                        </p:tgtEl>
                                      </p:cBhvr>
                                    </p:animEffect>
                                  </p:childTnLst>
                                </p:cTn>
                              </p:par>
                            </p:childTnLst>
                          </p:cTn>
                        </p:par>
                        <p:par>
                          <p:cTn id="35" fill="hold">
                            <p:stCondLst>
                              <p:cond delay="500"/>
                            </p:stCondLst>
                            <p:childTnLst>
                              <p:par>
                                <p:cTn id="36" presetID="27" presetClass="emph" presetSubtype="0" repeatCount="5000" fill="hold" nodeType="afterEffect">
                                  <p:stCondLst>
                                    <p:cond delay="1000"/>
                                  </p:stCondLst>
                                  <p:childTnLst>
                                    <p:animClr clrSpc="rgb" dir="cw">
                                      <p:cBhvr override="childStyle">
                                        <p:cTn id="37" dur="1000" autoRev="1" fill="hold"/>
                                        <p:tgtEl>
                                          <p:spTgt spid="64525">
                                            <p:txEl>
                                              <p:pRg st="0" end="0"/>
                                            </p:txEl>
                                          </p:spTgt>
                                        </p:tgtEl>
                                        <p:attrNameLst>
                                          <p:attrName>style.color</p:attrName>
                                        </p:attrNameLst>
                                      </p:cBhvr>
                                      <p:to>
                                        <a:schemeClr val="bg1"/>
                                      </p:to>
                                    </p:animClr>
                                    <p:animClr clrSpc="rgb" dir="cw">
                                      <p:cBhvr>
                                        <p:cTn id="38" dur="1000" autoRev="1" fill="hold"/>
                                        <p:tgtEl>
                                          <p:spTgt spid="64525">
                                            <p:txEl>
                                              <p:pRg st="0" end="0"/>
                                            </p:txEl>
                                          </p:spTgt>
                                        </p:tgtEl>
                                        <p:attrNameLst>
                                          <p:attrName>fillcolor</p:attrName>
                                        </p:attrNameLst>
                                      </p:cBhvr>
                                      <p:to>
                                        <a:schemeClr val="bg1"/>
                                      </p:to>
                                    </p:animClr>
                                    <p:set>
                                      <p:cBhvr>
                                        <p:cTn id="39" dur="1000" autoRev="1" fill="hold"/>
                                        <p:tgtEl>
                                          <p:spTgt spid="64525">
                                            <p:txEl>
                                              <p:pRg st="0" end="0"/>
                                            </p:txEl>
                                          </p:spTgt>
                                        </p:tgtEl>
                                        <p:attrNameLst>
                                          <p:attrName>fill.type</p:attrName>
                                        </p:attrNameLst>
                                      </p:cBhvr>
                                      <p:to>
                                        <p:strVal val="solid"/>
                                      </p:to>
                                    </p:set>
                                    <p:set>
                                      <p:cBhvr>
                                        <p:cTn id="40" dur="1000" autoRev="1" fill="hold"/>
                                        <p:tgtEl>
                                          <p:spTgt spid="64525">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p:nvPr/>
        </p:nvSpPr>
        <p:spPr>
          <a:xfrm>
            <a:off x="1524000" y="0"/>
            <a:ext cx="2743200" cy="368300"/>
          </a:xfrm>
          <a:prstGeom prst="rect">
            <a:avLst/>
          </a:prstGeom>
          <a:noFill/>
          <a:ln w="9525">
            <a:noFill/>
          </a:ln>
        </p:spPr>
        <p:txBody>
          <a:bodyPr>
            <a:spAutoFit/>
          </a:bodyPr>
          <a:lstStyle/>
          <a:p>
            <a:pPr>
              <a:spcBef>
                <a:spcPct val="50000"/>
              </a:spcBef>
            </a:pPr>
            <a:r>
              <a:rPr b="1" dirty="0">
                <a:solidFill>
                  <a:srgbClr val="FF6600"/>
                </a:solidFill>
                <a:latin typeface="Arial" panose="020B0604020202020204" pitchFamily="34" charset="0"/>
              </a:rPr>
              <a:t>Bài 16: CƠ NĂNG</a:t>
            </a:r>
          </a:p>
        </p:txBody>
      </p:sp>
      <p:sp>
        <p:nvSpPr>
          <p:cNvPr id="25603" name="Text Box 3"/>
          <p:cNvSpPr txBox="1"/>
          <p:nvPr/>
        </p:nvSpPr>
        <p:spPr>
          <a:xfrm>
            <a:off x="4267200" y="152400"/>
            <a:ext cx="3352800" cy="829945"/>
          </a:xfrm>
          <a:prstGeom prst="rect">
            <a:avLst/>
          </a:prstGeom>
          <a:noFill/>
          <a:ln w="9525">
            <a:noFill/>
          </a:ln>
        </p:spPr>
        <p:txBody>
          <a:bodyPr>
            <a:spAutoFit/>
          </a:bodyPr>
          <a:lstStyle/>
          <a:p>
            <a:pPr algn="ctr">
              <a:spcBef>
                <a:spcPct val="50000"/>
              </a:spcBef>
            </a:pPr>
            <a:r>
              <a:rPr sz="4800" b="1" u="sng" dirty="0">
                <a:solidFill>
                  <a:srgbClr val="FF0000"/>
                </a:solidFill>
                <a:latin typeface="Arial" panose="020B0604020202020204" pitchFamily="34" charset="0"/>
              </a:rPr>
              <a:t>Củng cố</a:t>
            </a:r>
          </a:p>
        </p:txBody>
      </p:sp>
      <p:sp>
        <p:nvSpPr>
          <p:cNvPr id="66564" name="Text Box 4"/>
          <p:cNvSpPr txBox="1"/>
          <p:nvPr/>
        </p:nvSpPr>
        <p:spPr>
          <a:xfrm>
            <a:off x="1981200" y="990600"/>
            <a:ext cx="8382000" cy="1014730"/>
          </a:xfrm>
          <a:prstGeom prst="rect">
            <a:avLst/>
          </a:prstGeom>
          <a:noFill/>
          <a:ln w="9525">
            <a:noFill/>
          </a:ln>
        </p:spPr>
        <p:txBody>
          <a:bodyPr>
            <a:spAutoFit/>
          </a:bodyPr>
          <a:lstStyle/>
          <a:p>
            <a:pPr algn="just">
              <a:spcBef>
                <a:spcPct val="50000"/>
              </a:spcBef>
            </a:pPr>
            <a:r>
              <a:rPr sz="3000" dirty="0">
                <a:solidFill>
                  <a:srgbClr val="FF6600"/>
                </a:solidFill>
                <a:latin typeface="Arial" panose="020B0604020202020204" pitchFamily="34" charset="0"/>
              </a:rPr>
              <a:t>3. Cơ năng của từng vật ở các hình sau đây thuộc dạng cơ năng nào?</a:t>
            </a:r>
          </a:p>
        </p:txBody>
      </p:sp>
      <p:sp>
        <p:nvSpPr>
          <p:cNvPr id="66571" name="Rectangle 11"/>
          <p:cNvSpPr/>
          <p:nvPr/>
        </p:nvSpPr>
        <p:spPr>
          <a:xfrm>
            <a:off x="4495800" y="2608263"/>
            <a:ext cx="2209800" cy="1171575"/>
          </a:xfrm>
          <a:prstGeom prst="rect">
            <a:avLst/>
          </a:prstGeom>
          <a:gradFill rotWithShape="1">
            <a:gsLst>
              <a:gs pos="0">
                <a:schemeClr val="accent2"/>
              </a:gs>
              <a:gs pos="100000">
                <a:srgbClr val="33CCFF"/>
              </a:gs>
            </a:gsLst>
            <a:lin ang="5400000" scaled="1"/>
            <a:tileRect/>
          </a:gradFill>
          <a:ln w="9525">
            <a:noFill/>
          </a:ln>
        </p:spPr>
        <p:txBody>
          <a:bodyPr wrap="none" anchor="ctr"/>
          <a:lstStyle/>
          <a:p>
            <a:endParaRPr dirty="0">
              <a:latin typeface="Arial" panose="020B0604020202020204" pitchFamily="34" charset="0"/>
            </a:endParaRPr>
          </a:p>
        </p:txBody>
      </p:sp>
      <p:pic>
        <p:nvPicPr>
          <p:cNvPr id="66575" name="Picture 15" descr="hd"/>
          <p:cNvPicPr>
            <a:picLocks noChangeAspect="1"/>
          </p:cNvPicPr>
          <p:nvPr/>
        </p:nvPicPr>
        <p:blipFill>
          <a:blip r:embed="rId2" cstate="print"/>
          <a:stretch>
            <a:fillRect/>
          </a:stretch>
        </p:blipFill>
        <p:spPr>
          <a:xfrm flipH="1">
            <a:off x="1866900" y="2057400"/>
            <a:ext cx="1752600" cy="1752600"/>
          </a:xfrm>
          <a:prstGeom prst="rect">
            <a:avLst/>
          </a:prstGeom>
          <a:noFill/>
          <a:ln w="9525">
            <a:noFill/>
          </a:ln>
        </p:spPr>
      </p:pic>
      <p:pic>
        <p:nvPicPr>
          <p:cNvPr id="66576" name="Picture 16" descr="Yacht-04-june"/>
          <p:cNvPicPr>
            <a:picLocks noChangeAspect="1"/>
          </p:cNvPicPr>
          <p:nvPr/>
        </p:nvPicPr>
        <p:blipFill>
          <a:blip r:embed="rId3" cstate="print"/>
          <a:stretch>
            <a:fillRect/>
          </a:stretch>
        </p:blipFill>
        <p:spPr>
          <a:xfrm>
            <a:off x="4495800" y="2057400"/>
            <a:ext cx="2209800" cy="1460500"/>
          </a:xfrm>
          <a:prstGeom prst="rect">
            <a:avLst/>
          </a:prstGeom>
          <a:noFill/>
          <a:ln w="9525">
            <a:noFill/>
          </a:ln>
        </p:spPr>
      </p:pic>
      <p:pic>
        <p:nvPicPr>
          <p:cNvPr id="66580" name="Picture 20" descr="np_F-1ani"/>
          <p:cNvPicPr>
            <a:picLocks noChangeAspect="1"/>
          </p:cNvPicPr>
          <p:nvPr/>
        </p:nvPicPr>
        <p:blipFill>
          <a:blip r:embed="rId4" cstate="print"/>
          <a:stretch>
            <a:fillRect/>
          </a:stretch>
        </p:blipFill>
        <p:spPr>
          <a:xfrm>
            <a:off x="1752600" y="4800600"/>
            <a:ext cx="4495800" cy="1589088"/>
          </a:xfrm>
          <a:prstGeom prst="rect">
            <a:avLst/>
          </a:prstGeom>
          <a:noFill/>
          <a:ln w="9525">
            <a:noFill/>
          </a:ln>
        </p:spPr>
      </p:pic>
      <p:grpSp>
        <p:nvGrpSpPr>
          <p:cNvPr id="66581" name="Group 21"/>
          <p:cNvGrpSpPr/>
          <p:nvPr/>
        </p:nvGrpSpPr>
        <p:grpSpPr>
          <a:xfrm>
            <a:off x="7772400" y="1981200"/>
            <a:ext cx="2133600" cy="1790700"/>
            <a:chOff x="3984" y="2448"/>
            <a:chExt cx="1344" cy="1128"/>
          </a:xfrm>
        </p:grpSpPr>
        <p:pic>
          <p:nvPicPr>
            <p:cNvPr id="25622" name="Picture 22" descr="buoi"/>
            <p:cNvPicPr>
              <a:picLocks noChangeAspect="1"/>
            </p:cNvPicPr>
            <p:nvPr/>
          </p:nvPicPr>
          <p:blipFill>
            <a:blip r:embed="rId5" cstate="print"/>
            <a:stretch>
              <a:fillRect/>
            </a:stretch>
          </p:blipFill>
          <p:spPr>
            <a:xfrm>
              <a:off x="3984" y="2448"/>
              <a:ext cx="1344" cy="854"/>
            </a:xfrm>
            <a:prstGeom prst="rect">
              <a:avLst/>
            </a:prstGeom>
            <a:noFill/>
            <a:ln w="9525">
              <a:noFill/>
            </a:ln>
          </p:spPr>
        </p:pic>
        <p:grpSp>
          <p:nvGrpSpPr>
            <p:cNvPr id="25623" name="Group 23"/>
            <p:cNvGrpSpPr/>
            <p:nvPr/>
          </p:nvGrpSpPr>
          <p:grpSpPr>
            <a:xfrm>
              <a:off x="4368" y="3024"/>
              <a:ext cx="432" cy="552"/>
              <a:chOff x="2448" y="2904"/>
              <a:chExt cx="432" cy="552"/>
            </a:xfrm>
          </p:grpSpPr>
          <p:sp>
            <p:nvSpPr>
              <p:cNvPr id="25624" name="Oval 24"/>
              <p:cNvSpPr/>
              <p:nvPr/>
            </p:nvSpPr>
            <p:spPr>
              <a:xfrm>
                <a:off x="2448" y="3024"/>
                <a:ext cx="432" cy="432"/>
              </a:xfrm>
              <a:prstGeom prst="ellipse">
                <a:avLst/>
              </a:prstGeom>
              <a:gradFill rotWithShape="1">
                <a:gsLst>
                  <a:gs pos="0">
                    <a:srgbClr val="FFCC00"/>
                  </a:gs>
                  <a:gs pos="100000">
                    <a:srgbClr val="765E00"/>
                  </a:gs>
                </a:gsLst>
                <a:path path="shape">
                  <a:fillToRect l="50000" t="50000" r="50000" b="50000"/>
                </a:path>
                <a:tileRect/>
              </a:gradFill>
              <a:ln w="9525">
                <a:noFill/>
              </a:ln>
            </p:spPr>
            <p:txBody>
              <a:bodyPr wrap="none" anchor="ctr"/>
              <a:lstStyle/>
              <a:p>
                <a:endParaRPr dirty="0">
                  <a:latin typeface="Arial" panose="020B0604020202020204" pitchFamily="34" charset="0"/>
                </a:endParaRPr>
              </a:p>
            </p:txBody>
          </p:sp>
          <p:sp>
            <p:nvSpPr>
              <p:cNvPr id="25625" name="Oval 25"/>
              <p:cNvSpPr/>
              <p:nvPr/>
            </p:nvSpPr>
            <p:spPr>
              <a:xfrm rot="-2601805">
                <a:off x="2678" y="2988"/>
                <a:ext cx="192" cy="55"/>
              </a:xfrm>
              <a:prstGeom prst="ellipse">
                <a:avLst/>
              </a:prstGeom>
              <a:solidFill>
                <a:srgbClr val="27AF41"/>
              </a:solidFill>
              <a:ln w="9525">
                <a:noFill/>
              </a:ln>
            </p:spPr>
            <p:txBody>
              <a:bodyPr wrap="none" anchor="ctr"/>
              <a:lstStyle/>
              <a:p>
                <a:endParaRPr dirty="0">
                  <a:latin typeface="Arial" panose="020B0604020202020204" pitchFamily="34" charset="0"/>
                </a:endParaRPr>
              </a:p>
            </p:txBody>
          </p:sp>
          <p:sp>
            <p:nvSpPr>
              <p:cNvPr id="25626" name="Oval 26"/>
              <p:cNvSpPr/>
              <p:nvPr/>
            </p:nvSpPr>
            <p:spPr>
              <a:xfrm rot="2601805" flipH="1">
                <a:off x="2530" y="2946"/>
                <a:ext cx="192" cy="96"/>
              </a:xfrm>
              <a:prstGeom prst="ellipse">
                <a:avLst/>
              </a:prstGeom>
              <a:solidFill>
                <a:srgbClr val="27AF41"/>
              </a:solidFill>
              <a:ln w="9525">
                <a:noFill/>
              </a:ln>
            </p:spPr>
            <p:txBody>
              <a:bodyPr wrap="none" anchor="ctr"/>
              <a:lstStyle/>
              <a:p>
                <a:endParaRPr dirty="0">
                  <a:latin typeface="Arial" panose="020B0604020202020204" pitchFamily="34" charset="0"/>
                </a:endParaRPr>
              </a:p>
            </p:txBody>
          </p:sp>
          <p:sp>
            <p:nvSpPr>
              <p:cNvPr id="25627" name="Freeform 27"/>
              <p:cNvSpPr/>
              <p:nvPr/>
            </p:nvSpPr>
            <p:spPr>
              <a:xfrm>
                <a:off x="2688" y="2904"/>
                <a:ext cx="96" cy="168"/>
              </a:xfrm>
              <a:custGeom>
                <a:avLst/>
                <a:gdLst/>
                <a:ahLst/>
                <a:cxnLst>
                  <a:cxn ang="0">
                    <a:pos x="0" y="168"/>
                  </a:cxn>
                  <a:cxn ang="0">
                    <a:pos x="48" y="24"/>
                  </a:cxn>
                  <a:cxn ang="0">
                    <a:pos x="96" y="24"/>
                  </a:cxn>
                </a:cxnLst>
                <a:rect l="0" t="0" r="0" b="0"/>
                <a:pathLst>
                  <a:path w="96" h="168">
                    <a:moveTo>
                      <a:pt x="0" y="168"/>
                    </a:moveTo>
                    <a:cubicBezTo>
                      <a:pt x="16" y="108"/>
                      <a:pt x="32" y="48"/>
                      <a:pt x="48" y="24"/>
                    </a:cubicBezTo>
                    <a:cubicBezTo>
                      <a:pt x="64" y="0"/>
                      <a:pt x="80" y="12"/>
                      <a:pt x="96" y="24"/>
                    </a:cubicBezTo>
                  </a:path>
                </a:pathLst>
              </a:custGeom>
              <a:noFill/>
              <a:ln w="38100" cap="flat" cmpd="sng">
                <a:solidFill>
                  <a:srgbClr val="996633">
                    <a:alpha val="100000"/>
                  </a:srgbClr>
                </a:solidFill>
                <a:prstDash val="solid"/>
                <a:round/>
                <a:headEnd type="none" w="med" len="med"/>
                <a:tailEnd type="none" w="med" len="med"/>
              </a:ln>
            </p:spPr>
            <p:txBody>
              <a:bodyPr/>
              <a:lstStyle/>
              <a:p>
                <a:endParaRPr lang="en-US"/>
              </a:p>
            </p:txBody>
          </p:sp>
        </p:grpSp>
      </p:grpSp>
      <p:sp>
        <p:nvSpPr>
          <p:cNvPr id="66589" name="Text Box 29"/>
          <p:cNvSpPr txBox="1"/>
          <p:nvPr/>
        </p:nvSpPr>
        <p:spPr>
          <a:xfrm>
            <a:off x="4038600" y="3519488"/>
            <a:ext cx="533400" cy="368300"/>
          </a:xfrm>
          <a:prstGeom prst="rect">
            <a:avLst/>
          </a:prstGeom>
          <a:noFill/>
          <a:ln w="9525">
            <a:noFill/>
          </a:ln>
        </p:spPr>
        <p:txBody>
          <a:bodyPr>
            <a:spAutoFit/>
          </a:bodyPr>
          <a:lstStyle/>
          <a:p>
            <a:pPr>
              <a:spcBef>
                <a:spcPct val="50000"/>
              </a:spcBef>
            </a:pPr>
            <a:r>
              <a:rPr b="1" dirty="0">
                <a:latin typeface="Arial" panose="020B0604020202020204" pitchFamily="34" charset="0"/>
              </a:rPr>
              <a:t>2</a:t>
            </a:r>
          </a:p>
        </p:txBody>
      </p:sp>
      <p:sp>
        <p:nvSpPr>
          <p:cNvPr id="66590" name="Text Box 30"/>
          <p:cNvSpPr txBox="1"/>
          <p:nvPr/>
        </p:nvSpPr>
        <p:spPr>
          <a:xfrm>
            <a:off x="7239000" y="3565525"/>
            <a:ext cx="609600" cy="398780"/>
          </a:xfrm>
          <a:prstGeom prst="rect">
            <a:avLst/>
          </a:prstGeom>
          <a:noFill/>
          <a:ln w="9525">
            <a:noFill/>
          </a:ln>
        </p:spPr>
        <p:txBody>
          <a:bodyPr>
            <a:spAutoFit/>
          </a:bodyPr>
          <a:lstStyle/>
          <a:p>
            <a:pPr>
              <a:spcBef>
                <a:spcPct val="50000"/>
              </a:spcBef>
            </a:pPr>
            <a:r>
              <a:rPr sz="2000" b="1" dirty="0">
                <a:latin typeface="Arial" panose="020B0604020202020204" pitchFamily="34" charset="0"/>
              </a:rPr>
              <a:t>3</a:t>
            </a:r>
          </a:p>
        </p:txBody>
      </p:sp>
      <p:sp>
        <p:nvSpPr>
          <p:cNvPr id="66593" name="Text Box 33"/>
          <p:cNvSpPr txBox="1"/>
          <p:nvPr/>
        </p:nvSpPr>
        <p:spPr>
          <a:xfrm>
            <a:off x="5638800" y="6003925"/>
            <a:ext cx="609600" cy="398780"/>
          </a:xfrm>
          <a:prstGeom prst="rect">
            <a:avLst/>
          </a:prstGeom>
          <a:noFill/>
          <a:ln w="9525">
            <a:noFill/>
          </a:ln>
        </p:spPr>
        <p:txBody>
          <a:bodyPr>
            <a:spAutoFit/>
          </a:bodyPr>
          <a:lstStyle/>
          <a:p>
            <a:pPr>
              <a:spcBef>
                <a:spcPct val="50000"/>
              </a:spcBef>
            </a:pPr>
            <a:r>
              <a:rPr sz="2000" b="1" dirty="0">
                <a:latin typeface="Arial" panose="020B0604020202020204" pitchFamily="34" charset="0"/>
              </a:rPr>
              <a:t>6</a:t>
            </a:r>
          </a:p>
        </p:txBody>
      </p:sp>
      <p:sp>
        <p:nvSpPr>
          <p:cNvPr id="66594" name="Text Box 34"/>
          <p:cNvSpPr txBox="1"/>
          <p:nvPr/>
        </p:nvSpPr>
        <p:spPr>
          <a:xfrm>
            <a:off x="7543800" y="5410200"/>
            <a:ext cx="533400" cy="398780"/>
          </a:xfrm>
          <a:prstGeom prst="rect">
            <a:avLst/>
          </a:prstGeom>
          <a:noFill/>
          <a:ln w="9525">
            <a:noFill/>
          </a:ln>
        </p:spPr>
        <p:txBody>
          <a:bodyPr>
            <a:spAutoFit/>
          </a:bodyPr>
          <a:lstStyle/>
          <a:p>
            <a:pPr>
              <a:spcBef>
                <a:spcPct val="50000"/>
              </a:spcBef>
            </a:pPr>
            <a:r>
              <a:rPr sz="2000" b="1" dirty="0">
                <a:latin typeface="Arial" panose="020B0604020202020204" pitchFamily="34" charset="0"/>
              </a:rPr>
              <a:t>5</a:t>
            </a:r>
          </a:p>
        </p:txBody>
      </p:sp>
      <p:pic>
        <p:nvPicPr>
          <p:cNvPr id="66602" name="Picture 42" descr="Vulture-01-june"/>
          <p:cNvPicPr>
            <a:picLocks noChangeAspect="1"/>
          </p:cNvPicPr>
          <p:nvPr/>
        </p:nvPicPr>
        <p:blipFill>
          <a:blip r:embed="rId6" cstate="print"/>
          <a:stretch>
            <a:fillRect/>
          </a:stretch>
        </p:blipFill>
        <p:spPr>
          <a:xfrm>
            <a:off x="8077200" y="4724400"/>
            <a:ext cx="2105025" cy="1687513"/>
          </a:xfrm>
          <a:prstGeom prst="rect">
            <a:avLst/>
          </a:prstGeom>
          <a:noFill/>
          <a:ln w="9525">
            <a:noFill/>
          </a:ln>
        </p:spPr>
      </p:pic>
      <p:sp>
        <p:nvSpPr>
          <p:cNvPr id="66603" name="Text Box 43"/>
          <p:cNvSpPr txBox="1"/>
          <p:nvPr/>
        </p:nvSpPr>
        <p:spPr>
          <a:xfrm>
            <a:off x="1447800" y="3505200"/>
            <a:ext cx="533400" cy="368300"/>
          </a:xfrm>
          <a:prstGeom prst="rect">
            <a:avLst/>
          </a:prstGeom>
          <a:noFill/>
          <a:ln w="9525">
            <a:noFill/>
          </a:ln>
        </p:spPr>
        <p:txBody>
          <a:bodyPr>
            <a:spAutoFit/>
          </a:bodyPr>
          <a:lstStyle/>
          <a:p>
            <a:pPr>
              <a:spcBef>
                <a:spcPct val="50000"/>
              </a:spcBef>
            </a:pPr>
            <a:r>
              <a:rPr b="1" dirty="0">
                <a:latin typeface="Arial" panose="020B0604020202020204" pitchFamily="34" charset="0"/>
              </a:rPr>
              <a:t>1</a:t>
            </a:r>
          </a:p>
        </p:txBody>
      </p:sp>
      <p:sp>
        <p:nvSpPr>
          <p:cNvPr id="66604" name="Text Box 44"/>
          <p:cNvSpPr txBox="1"/>
          <p:nvPr/>
        </p:nvSpPr>
        <p:spPr>
          <a:xfrm>
            <a:off x="1524000" y="5105400"/>
            <a:ext cx="609600" cy="398780"/>
          </a:xfrm>
          <a:prstGeom prst="rect">
            <a:avLst/>
          </a:prstGeom>
          <a:noFill/>
          <a:ln w="9525">
            <a:noFill/>
          </a:ln>
        </p:spPr>
        <p:txBody>
          <a:bodyPr>
            <a:spAutoFit/>
          </a:bodyPr>
          <a:lstStyle/>
          <a:p>
            <a:pPr>
              <a:spcBef>
                <a:spcPct val="50000"/>
              </a:spcBef>
            </a:pPr>
            <a:r>
              <a:rPr sz="2000" b="1" dirty="0">
                <a:latin typeface="Arial" panose="020B0604020202020204" pitchFamily="34" charset="0"/>
              </a:rPr>
              <a:t>4</a:t>
            </a:r>
          </a:p>
        </p:txBody>
      </p:sp>
      <p:sp>
        <p:nvSpPr>
          <p:cNvPr id="66605" name="Text Box 45"/>
          <p:cNvSpPr txBox="1"/>
          <p:nvPr/>
        </p:nvSpPr>
        <p:spPr>
          <a:xfrm>
            <a:off x="1676400" y="3886200"/>
            <a:ext cx="2133600" cy="521970"/>
          </a:xfrm>
          <a:prstGeom prst="rect">
            <a:avLst/>
          </a:prstGeom>
          <a:noFill/>
          <a:ln w="9525">
            <a:noFill/>
          </a:ln>
        </p:spPr>
        <p:txBody>
          <a:bodyPr>
            <a:spAutoFit/>
          </a:bodyPr>
          <a:lstStyle/>
          <a:p>
            <a:pPr algn="ctr">
              <a:spcBef>
                <a:spcPct val="50000"/>
              </a:spcBef>
            </a:pPr>
            <a:r>
              <a:rPr sz="2800" dirty="0">
                <a:solidFill>
                  <a:srgbClr val="0409CE"/>
                </a:solidFill>
                <a:latin typeface="Arial" panose="020B0604020202020204" pitchFamily="34" charset="0"/>
              </a:rPr>
              <a:t>Động năng</a:t>
            </a:r>
          </a:p>
        </p:txBody>
      </p:sp>
      <p:sp>
        <p:nvSpPr>
          <p:cNvPr id="66606" name="Text Box 46"/>
          <p:cNvSpPr txBox="1"/>
          <p:nvPr/>
        </p:nvSpPr>
        <p:spPr>
          <a:xfrm>
            <a:off x="4495800" y="3886200"/>
            <a:ext cx="2133600" cy="521970"/>
          </a:xfrm>
          <a:prstGeom prst="rect">
            <a:avLst/>
          </a:prstGeom>
          <a:noFill/>
          <a:ln w="9525">
            <a:noFill/>
          </a:ln>
        </p:spPr>
        <p:txBody>
          <a:bodyPr>
            <a:spAutoFit/>
          </a:bodyPr>
          <a:lstStyle/>
          <a:p>
            <a:pPr algn="ctr">
              <a:spcBef>
                <a:spcPct val="50000"/>
              </a:spcBef>
            </a:pPr>
            <a:r>
              <a:rPr sz="2800" dirty="0">
                <a:solidFill>
                  <a:srgbClr val="0409CE"/>
                </a:solidFill>
                <a:latin typeface="Arial" panose="020B0604020202020204" pitchFamily="34" charset="0"/>
              </a:rPr>
              <a:t>Động năng</a:t>
            </a:r>
          </a:p>
        </p:txBody>
      </p:sp>
      <p:sp>
        <p:nvSpPr>
          <p:cNvPr id="66607" name="Text Box 47"/>
          <p:cNvSpPr txBox="1"/>
          <p:nvPr/>
        </p:nvSpPr>
        <p:spPr>
          <a:xfrm>
            <a:off x="7391400" y="3824288"/>
            <a:ext cx="3581400" cy="521970"/>
          </a:xfrm>
          <a:prstGeom prst="rect">
            <a:avLst/>
          </a:prstGeom>
          <a:noFill/>
          <a:ln w="9525">
            <a:noFill/>
          </a:ln>
        </p:spPr>
        <p:txBody>
          <a:bodyPr>
            <a:spAutoFit/>
          </a:bodyPr>
          <a:lstStyle/>
          <a:p>
            <a:pPr>
              <a:spcBef>
                <a:spcPct val="50000"/>
              </a:spcBef>
            </a:pPr>
            <a:r>
              <a:rPr sz="2800" dirty="0">
                <a:solidFill>
                  <a:srgbClr val="0409CE"/>
                </a:solidFill>
                <a:latin typeface="Arial" panose="020B0604020202020204" pitchFamily="34" charset="0"/>
              </a:rPr>
              <a:t>Thế năng hấp dẫn </a:t>
            </a:r>
          </a:p>
        </p:txBody>
      </p:sp>
      <p:sp>
        <p:nvSpPr>
          <p:cNvPr id="66608" name="Text Box 48"/>
          <p:cNvSpPr txBox="1"/>
          <p:nvPr/>
        </p:nvSpPr>
        <p:spPr>
          <a:xfrm>
            <a:off x="2819400" y="6338888"/>
            <a:ext cx="2133600" cy="521970"/>
          </a:xfrm>
          <a:prstGeom prst="rect">
            <a:avLst/>
          </a:prstGeom>
          <a:noFill/>
          <a:ln w="9525">
            <a:noFill/>
          </a:ln>
        </p:spPr>
        <p:txBody>
          <a:bodyPr>
            <a:spAutoFit/>
          </a:bodyPr>
          <a:lstStyle/>
          <a:p>
            <a:pPr algn="ctr">
              <a:spcBef>
                <a:spcPct val="50000"/>
              </a:spcBef>
            </a:pPr>
            <a:r>
              <a:rPr sz="2800" dirty="0">
                <a:solidFill>
                  <a:srgbClr val="0409CE"/>
                </a:solidFill>
                <a:latin typeface="Arial" panose="020B0604020202020204" pitchFamily="34" charset="0"/>
              </a:rPr>
              <a:t>Động năng</a:t>
            </a:r>
          </a:p>
        </p:txBody>
      </p:sp>
      <p:sp>
        <p:nvSpPr>
          <p:cNvPr id="66611" name="Text Box 51"/>
          <p:cNvSpPr txBox="1"/>
          <p:nvPr/>
        </p:nvSpPr>
        <p:spPr>
          <a:xfrm>
            <a:off x="7086600" y="5911850"/>
            <a:ext cx="3276600" cy="953135"/>
          </a:xfrm>
          <a:prstGeom prst="rect">
            <a:avLst/>
          </a:prstGeom>
          <a:noFill/>
          <a:ln w="9525">
            <a:noFill/>
          </a:ln>
        </p:spPr>
        <p:txBody>
          <a:bodyPr>
            <a:spAutoFit/>
          </a:bodyPr>
          <a:lstStyle/>
          <a:p>
            <a:pPr algn="ctr">
              <a:spcBef>
                <a:spcPct val="50000"/>
              </a:spcBef>
            </a:pPr>
            <a:r>
              <a:rPr sz="2800" dirty="0">
                <a:solidFill>
                  <a:srgbClr val="0409CE"/>
                </a:solidFill>
                <a:latin typeface="Arial" panose="020B0604020202020204" pitchFamily="34" charset="0"/>
              </a:rPr>
              <a:t>Thế năng hấp dẫn + Động năng</a:t>
            </a:r>
          </a:p>
        </p:txBody>
      </p:sp>
      <p:sp>
        <p:nvSpPr>
          <p:cNvPr id="16" name="Text Box 2"/>
          <p:cNvSpPr txBox="1"/>
          <p:nvPr/>
        </p:nvSpPr>
        <p:spPr>
          <a:xfrm>
            <a:off x="1524000" y="0"/>
            <a:ext cx="2743200" cy="368300"/>
          </a:xfrm>
          <a:prstGeom prst="rect">
            <a:avLst/>
          </a:prstGeom>
          <a:noFill/>
          <a:ln w="9525">
            <a:noFill/>
          </a:ln>
        </p:spPr>
        <p:txBody>
          <a:bodyPr>
            <a:spAutoFit/>
          </a:bodyPr>
          <a:lstStyle/>
          <a:p>
            <a:pPr>
              <a:spcBef>
                <a:spcPct val="50000"/>
              </a:spcBef>
            </a:pPr>
            <a:r>
              <a:rPr b="1" dirty="0">
                <a:solidFill>
                  <a:srgbClr val="FF6600"/>
                </a:solidFill>
                <a:latin typeface="Arial" panose="020B0604020202020204" pitchFamily="34" charset="0"/>
              </a:rPr>
              <a:t>Bài 16: CƠ NĂNG</a:t>
            </a:r>
          </a:p>
        </p:txBody>
      </p:sp>
      <p:sp>
        <p:nvSpPr>
          <p:cNvPr id="18" name="Text Box 4"/>
          <p:cNvSpPr txBox="1"/>
          <p:nvPr/>
        </p:nvSpPr>
        <p:spPr>
          <a:xfrm>
            <a:off x="1981200" y="990600"/>
            <a:ext cx="8382000" cy="1014730"/>
          </a:xfrm>
          <a:prstGeom prst="rect">
            <a:avLst/>
          </a:prstGeom>
          <a:noFill/>
          <a:ln w="9525">
            <a:noFill/>
          </a:ln>
        </p:spPr>
        <p:txBody>
          <a:bodyPr>
            <a:spAutoFit/>
          </a:bodyPr>
          <a:lstStyle/>
          <a:p>
            <a:pPr algn="just">
              <a:spcBef>
                <a:spcPct val="50000"/>
              </a:spcBef>
            </a:pPr>
            <a:r>
              <a:rPr sz="3000" dirty="0">
                <a:solidFill>
                  <a:srgbClr val="FF6600"/>
                </a:solidFill>
                <a:latin typeface="Arial" panose="020B0604020202020204" pitchFamily="34" charset="0"/>
              </a:rPr>
              <a:t>3. Cơ năng của từng vật ở các hình sau đây thuộc dạng cơ năng nào?</a:t>
            </a:r>
          </a:p>
        </p:txBody>
      </p:sp>
      <p:sp>
        <p:nvSpPr>
          <p:cNvPr id="19" name="Text Box 45"/>
          <p:cNvSpPr txBox="1"/>
          <p:nvPr/>
        </p:nvSpPr>
        <p:spPr>
          <a:xfrm>
            <a:off x="1676400" y="3886200"/>
            <a:ext cx="2133600" cy="521970"/>
          </a:xfrm>
          <a:prstGeom prst="rect">
            <a:avLst/>
          </a:prstGeom>
          <a:noFill/>
          <a:ln w="9525">
            <a:noFill/>
          </a:ln>
        </p:spPr>
        <p:txBody>
          <a:bodyPr>
            <a:spAutoFit/>
          </a:bodyPr>
          <a:lstStyle/>
          <a:p>
            <a:pPr algn="ctr">
              <a:spcBef>
                <a:spcPct val="50000"/>
              </a:spcBef>
            </a:pPr>
            <a:r>
              <a:rPr sz="2800" dirty="0">
                <a:solidFill>
                  <a:srgbClr val="0409CE"/>
                </a:solidFill>
                <a:latin typeface="Arial" panose="020B0604020202020204" pitchFamily="34" charset="0"/>
              </a:rPr>
              <a:t>Động năng</a:t>
            </a:r>
          </a:p>
        </p:txBody>
      </p:sp>
      <p:sp>
        <p:nvSpPr>
          <p:cNvPr id="20" name="Text Box 46"/>
          <p:cNvSpPr txBox="1"/>
          <p:nvPr/>
        </p:nvSpPr>
        <p:spPr>
          <a:xfrm>
            <a:off x="4495800" y="3886200"/>
            <a:ext cx="2133600" cy="521970"/>
          </a:xfrm>
          <a:prstGeom prst="rect">
            <a:avLst/>
          </a:prstGeom>
          <a:noFill/>
          <a:ln w="9525">
            <a:noFill/>
          </a:ln>
        </p:spPr>
        <p:txBody>
          <a:bodyPr>
            <a:spAutoFit/>
          </a:bodyPr>
          <a:lstStyle/>
          <a:p>
            <a:pPr algn="ctr">
              <a:spcBef>
                <a:spcPct val="50000"/>
              </a:spcBef>
            </a:pPr>
            <a:r>
              <a:rPr sz="2800" dirty="0">
                <a:solidFill>
                  <a:srgbClr val="0409CE"/>
                </a:solidFill>
                <a:latin typeface="Arial" panose="020B0604020202020204" pitchFamily="34" charset="0"/>
              </a:rPr>
              <a:t>Động năng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6564">
                                            <p:txEl>
                                              <p:pRg st="0" end="0"/>
                                            </p:txEl>
                                          </p:spTgt>
                                        </p:tgtEl>
                                        <p:attrNameLst>
                                          <p:attrName>style.visibility</p:attrName>
                                        </p:attrNameLst>
                                      </p:cBhvr>
                                      <p:to>
                                        <p:strVal val="visible"/>
                                      </p:to>
                                    </p:set>
                                    <p:anim calcmode="discrete" valueType="clr">
                                      <p:cBhvr override="childStyle">
                                        <p:cTn id="7" dur="80"/>
                                        <p:tgtEl>
                                          <p:spTgt spid="6656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6564">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66564">
                                            <p:txEl>
                                              <p:pRg st="0" end="0"/>
                                            </p:txEl>
                                          </p:spTgt>
                                        </p:tgtEl>
                                        <p:attrNameLst>
                                          <p:attrName>fill.type</p:attrName>
                                        </p:attrNameLst>
                                      </p:cBhvr>
                                      <p:to>
                                        <p:strVal val="solid"/>
                                      </p:to>
                                    </p:set>
                                  </p:childTnLst>
                                </p:cTn>
                              </p:par>
                              <p:par>
                                <p:cTn id="10" presetID="55" presetClass="entr" presetSubtype="0" fill="hold" grpId="0" nodeType="withEffect">
                                  <p:stCondLst>
                                    <p:cond delay="0"/>
                                  </p:stCondLst>
                                  <p:childTnLst>
                                    <p:set>
                                      <p:cBhvr>
                                        <p:cTn id="11" dur="1" fill="hold">
                                          <p:stCondLst>
                                            <p:cond delay="0"/>
                                          </p:stCondLst>
                                        </p:cTn>
                                        <p:tgtEl>
                                          <p:spTgt spid="66571"/>
                                        </p:tgtEl>
                                        <p:attrNameLst>
                                          <p:attrName>style.visibility</p:attrName>
                                        </p:attrNameLst>
                                      </p:cBhvr>
                                      <p:to>
                                        <p:strVal val="visible"/>
                                      </p:to>
                                    </p:set>
                                    <p:anim calcmode="lin" valueType="num">
                                      <p:cBhvr>
                                        <p:cTn id="12" dur="1000" fill="hold"/>
                                        <p:tgtEl>
                                          <p:spTgt spid="66571"/>
                                        </p:tgtEl>
                                        <p:attrNameLst>
                                          <p:attrName>ppt_w</p:attrName>
                                        </p:attrNameLst>
                                      </p:cBhvr>
                                      <p:tavLst>
                                        <p:tav tm="0">
                                          <p:val>
                                            <p:strVal val="#ppt_w*0.70"/>
                                          </p:val>
                                        </p:tav>
                                        <p:tav tm="100000">
                                          <p:val>
                                            <p:strVal val="#ppt_w"/>
                                          </p:val>
                                        </p:tav>
                                      </p:tavLst>
                                    </p:anim>
                                    <p:anim calcmode="lin" valueType="num">
                                      <p:cBhvr>
                                        <p:cTn id="13" dur="1000" fill="hold"/>
                                        <p:tgtEl>
                                          <p:spTgt spid="66571"/>
                                        </p:tgtEl>
                                        <p:attrNameLst>
                                          <p:attrName>ppt_h</p:attrName>
                                        </p:attrNameLst>
                                      </p:cBhvr>
                                      <p:tavLst>
                                        <p:tav tm="0">
                                          <p:val>
                                            <p:strVal val="#ppt_h"/>
                                          </p:val>
                                        </p:tav>
                                        <p:tav tm="100000">
                                          <p:val>
                                            <p:strVal val="#ppt_h"/>
                                          </p:val>
                                        </p:tav>
                                      </p:tavLst>
                                    </p:anim>
                                    <p:animEffect transition="in" filter="fade">
                                      <p:cBhvr>
                                        <p:cTn id="14" dur="1000"/>
                                        <p:tgtEl>
                                          <p:spTgt spid="66571"/>
                                        </p:tgtEl>
                                      </p:cBhvr>
                                    </p:animEffect>
                                  </p:childTnLst>
                                </p:cTn>
                              </p:par>
                              <p:par>
                                <p:cTn id="15" presetID="55" presetClass="entr" presetSubtype="0" fill="hold" nodeType="withEffect">
                                  <p:stCondLst>
                                    <p:cond delay="0"/>
                                  </p:stCondLst>
                                  <p:childTnLst>
                                    <p:set>
                                      <p:cBhvr>
                                        <p:cTn id="16" dur="1" fill="hold">
                                          <p:stCondLst>
                                            <p:cond delay="0"/>
                                          </p:stCondLst>
                                        </p:cTn>
                                        <p:tgtEl>
                                          <p:spTgt spid="66575"/>
                                        </p:tgtEl>
                                        <p:attrNameLst>
                                          <p:attrName>style.visibility</p:attrName>
                                        </p:attrNameLst>
                                      </p:cBhvr>
                                      <p:to>
                                        <p:strVal val="visible"/>
                                      </p:to>
                                    </p:set>
                                    <p:anim calcmode="lin" valueType="num">
                                      <p:cBhvr>
                                        <p:cTn id="17" dur="1000" fill="hold"/>
                                        <p:tgtEl>
                                          <p:spTgt spid="66575"/>
                                        </p:tgtEl>
                                        <p:attrNameLst>
                                          <p:attrName>ppt_w</p:attrName>
                                        </p:attrNameLst>
                                      </p:cBhvr>
                                      <p:tavLst>
                                        <p:tav tm="0">
                                          <p:val>
                                            <p:strVal val="#ppt_w*0.70"/>
                                          </p:val>
                                        </p:tav>
                                        <p:tav tm="100000">
                                          <p:val>
                                            <p:strVal val="#ppt_w"/>
                                          </p:val>
                                        </p:tav>
                                      </p:tavLst>
                                    </p:anim>
                                    <p:anim calcmode="lin" valueType="num">
                                      <p:cBhvr>
                                        <p:cTn id="18" dur="1000" fill="hold"/>
                                        <p:tgtEl>
                                          <p:spTgt spid="66575"/>
                                        </p:tgtEl>
                                        <p:attrNameLst>
                                          <p:attrName>ppt_h</p:attrName>
                                        </p:attrNameLst>
                                      </p:cBhvr>
                                      <p:tavLst>
                                        <p:tav tm="0">
                                          <p:val>
                                            <p:strVal val="#ppt_h"/>
                                          </p:val>
                                        </p:tav>
                                        <p:tav tm="100000">
                                          <p:val>
                                            <p:strVal val="#ppt_h"/>
                                          </p:val>
                                        </p:tav>
                                      </p:tavLst>
                                    </p:anim>
                                    <p:animEffect transition="in" filter="fade">
                                      <p:cBhvr>
                                        <p:cTn id="19" dur="1000"/>
                                        <p:tgtEl>
                                          <p:spTgt spid="66575"/>
                                        </p:tgtEl>
                                      </p:cBhvr>
                                    </p:animEffect>
                                  </p:childTnLst>
                                </p:cTn>
                              </p:par>
                              <p:par>
                                <p:cTn id="20" presetID="55" presetClass="entr" presetSubtype="0" fill="hold" nodeType="withEffect">
                                  <p:stCondLst>
                                    <p:cond delay="0"/>
                                  </p:stCondLst>
                                  <p:childTnLst>
                                    <p:set>
                                      <p:cBhvr>
                                        <p:cTn id="21" dur="1" fill="hold">
                                          <p:stCondLst>
                                            <p:cond delay="0"/>
                                          </p:stCondLst>
                                        </p:cTn>
                                        <p:tgtEl>
                                          <p:spTgt spid="66576"/>
                                        </p:tgtEl>
                                        <p:attrNameLst>
                                          <p:attrName>style.visibility</p:attrName>
                                        </p:attrNameLst>
                                      </p:cBhvr>
                                      <p:to>
                                        <p:strVal val="visible"/>
                                      </p:to>
                                    </p:set>
                                    <p:anim calcmode="lin" valueType="num">
                                      <p:cBhvr>
                                        <p:cTn id="22" dur="1000" fill="hold"/>
                                        <p:tgtEl>
                                          <p:spTgt spid="66576"/>
                                        </p:tgtEl>
                                        <p:attrNameLst>
                                          <p:attrName>ppt_w</p:attrName>
                                        </p:attrNameLst>
                                      </p:cBhvr>
                                      <p:tavLst>
                                        <p:tav tm="0">
                                          <p:val>
                                            <p:strVal val="#ppt_w*0.70"/>
                                          </p:val>
                                        </p:tav>
                                        <p:tav tm="100000">
                                          <p:val>
                                            <p:strVal val="#ppt_w"/>
                                          </p:val>
                                        </p:tav>
                                      </p:tavLst>
                                    </p:anim>
                                    <p:anim calcmode="lin" valueType="num">
                                      <p:cBhvr>
                                        <p:cTn id="23" dur="1000" fill="hold"/>
                                        <p:tgtEl>
                                          <p:spTgt spid="66576"/>
                                        </p:tgtEl>
                                        <p:attrNameLst>
                                          <p:attrName>ppt_h</p:attrName>
                                        </p:attrNameLst>
                                      </p:cBhvr>
                                      <p:tavLst>
                                        <p:tav tm="0">
                                          <p:val>
                                            <p:strVal val="#ppt_h"/>
                                          </p:val>
                                        </p:tav>
                                        <p:tav tm="100000">
                                          <p:val>
                                            <p:strVal val="#ppt_h"/>
                                          </p:val>
                                        </p:tav>
                                      </p:tavLst>
                                    </p:anim>
                                    <p:animEffect transition="in" filter="fade">
                                      <p:cBhvr>
                                        <p:cTn id="24" dur="1000"/>
                                        <p:tgtEl>
                                          <p:spTgt spid="66576"/>
                                        </p:tgtEl>
                                      </p:cBhvr>
                                    </p:animEffect>
                                  </p:childTnLst>
                                </p:cTn>
                              </p:par>
                              <p:par>
                                <p:cTn id="25" presetID="55" presetClass="entr" presetSubtype="0" fill="hold" nodeType="withEffect">
                                  <p:stCondLst>
                                    <p:cond delay="0"/>
                                  </p:stCondLst>
                                  <p:childTnLst>
                                    <p:set>
                                      <p:cBhvr>
                                        <p:cTn id="26" dur="1" fill="hold">
                                          <p:stCondLst>
                                            <p:cond delay="0"/>
                                          </p:stCondLst>
                                        </p:cTn>
                                        <p:tgtEl>
                                          <p:spTgt spid="66580"/>
                                        </p:tgtEl>
                                        <p:attrNameLst>
                                          <p:attrName>style.visibility</p:attrName>
                                        </p:attrNameLst>
                                      </p:cBhvr>
                                      <p:to>
                                        <p:strVal val="visible"/>
                                      </p:to>
                                    </p:set>
                                    <p:anim calcmode="lin" valueType="num">
                                      <p:cBhvr>
                                        <p:cTn id="27" dur="1000" fill="hold"/>
                                        <p:tgtEl>
                                          <p:spTgt spid="66580"/>
                                        </p:tgtEl>
                                        <p:attrNameLst>
                                          <p:attrName>ppt_w</p:attrName>
                                        </p:attrNameLst>
                                      </p:cBhvr>
                                      <p:tavLst>
                                        <p:tav tm="0">
                                          <p:val>
                                            <p:strVal val="#ppt_w*0.70"/>
                                          </p:val>
                                        </p:tav>
                                        <p:tav tm="100000">
                                          <p:val>
                                            <p:strVal val="#ppt_w"/>
                                          </p:val>
                                        </p:tav>
                                      </p:tavLst>
                                    </p:anim>
                                    <p:anim calcmode="lin" valueType="num">
                                      <p:cBhvr>
                                        <p:cTn id="28" dur="1000" fill="hold"/>
                                        <p:tgtEl>
                                          <p:spTgt spid="66580"/>
                                        </p:tgtEl>
                                        <p:attrNameLst>
                                          <p:attrName>ppt_h</p:attrName>
                                        </p:attrNameLst>
                                      </p:cBhvr>
                                      <p:tavLst>
                                        <p:tav tm="0">
                                          <p:val>
                                            <p:strVal val="#ppt_h"/>
                                          </p:val>
                                        </p:tav>
                                        <p:tav tm="100000">
                                          <p:val>
                                            <p:strVal val="#ppt_h"/>
                                          </p:val>
                                        </p:tav>
                                      </p:tavLst>
                                    </p:anim>
                                    <p:animEffect transition="in" filter="fade">
                                      <p:cBhvr>
                                        <p:cTn id="29" dur="1000"/>
                                        <p:tgtEl>
                                          <p:spTgt spid="66580"/>
                                        </p:tgtEl>
                                      </p:cBhvr>
                                    </p:animEffect>
                                  </p:childTnLst>
                                </p:cTn>
                              </p:par>
                              <p:par>
                                <p:cTn id="30" presetID="55" presetClass="entr" presetSubtype="0" fill="hold" nodeType="withEffect">
                                  <p:stCondLst>
                                    <p:cond delay="0"/>
                                  </p:stCondLst>
                                  <p:childTnLst>
                                    <p:set>
                                      <p:cBhvr>
                                        <p:cTn id="31" dur="1" fill="hold">
                                          <p:stCondLst>
                                            <p:cond delay="0"/>
                                          </p:stCondLst>
                                        </p:cTn>
                                        <p:tgtEl>
                                          <p:spTgt spid="66581"/>
                                        </p:tgtEl>
                                        <p:attrNameLst>
                                          <p:attrName>style.visibility</p:attrName>
                                        </p:attrNameLst>
                                      </p:cBhvr>
                                      <p:to>
                                        <p:strVal val="visible"/>
                                      </p:to>
                                    </p:set>
                                    <p:anim calcmode="lin" valueType="num">
                                      <p:cBhvr>
                                        <p:cTn id="32" dur="1000" fill="hold"/>
                                        <p:tgtEl>
                                          <p:spTgt spid="66581"/>
                                        </p:tgtEl>
                                        <p:attrNameLst>
                                          <p:attrName>ppt_w</p:attrName>
                                        </p:attrNameLst>
                                      </p:cBhvr>
                                      <p:tavLst>
                                        <p:tav tm="0">
                                          <p:val>
                                            <p:strVal val="#ppt_w*0.70"/>
                                          </p:val>
                                        </p:tav>
                                        <p:tav tm="100000">
                                          <p:val>
                                            <p:strVal val="#ppt_w"/>
                                          </p:val>
                                        </p:tav>
                                      </p:tavLst>
                                    </p:anim>
                                    <p:anim calcmode="lin" valueType="num">
                                      <p:cBhvr>
                                        <p:cTn id="33" dur="1000" fill="hold"/>
                                        <p:tgtEl>
                                          <p:spTgt spid="66581"/>
                                        </p:tgtEl>
                                        <p:attrNameLst>
                                          <p:attrName>ppt_h</p:attrName>
                                        </p:attrNameLst>
                                      </p:cBhvr>
                                      <p:tavLst>
                                        <p:tav tm="0">
                                          <p:val>
                                            <p:strVal val="#ppt_h"/>
                                          </p:val>
                                        </p:tav>
                                        <p:tav tm="100000">
                                          <p:val>
                                            <p:strVal val="#ppt_h"/>
                                          </p:val>
                                        </p:tav>
                                      </p:tavLst>
                                    </p:anim>
                                    <p:animEffect transition="in" filter="fade">
                                      <p:cBhvr>
                                        <p:cTn id="34" dur="1000"/>
                                        <p:tgtEl>
                                          <p:spTgt spid="66581"/>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66589"/>
                                        </p:tgtEl>
                                        <p:attrNameLst>
                                          <p:attrName>style.visibility</p:attrName>
                                        </p:attrNameLst>
                                      </p:cBhvr>
                                      <p:to>
                                        <p:strVal val="visible"/>
                                      </p:to>
                                    </p:set>
                                    <p:anim calcmode="lin" valueType="num">
                                      <p:cBhvr>
                                        <p:cTn id="37" dur="1000" fill="hold"/>
                                        <p:tgtEl>
                                          <p:spTgt spid="66589"/>
                                        </p:tgtEl>
                                        <p:attrNameLst>
                                          <p:attrName>ppt_w</p:attrName>
                                        </p:attrNameLst>
                                      </p:cBhvr>
                                      <p:tavLst>
                                        <p:tav tm="0">
                                          <p:val>
                                            <p:strVal val="#ppt_w*0.70"/>
                                          </p:val>
                                        </p:tav>
                                        <p:tav tm="100000">
                                          <p:val>
                                            <p:strVal val="#ppt_w"/>
                                          </p:val>
                                        </p:tav>
                                      </p:tavLst>
                                    </p:anim>
                                    <p:anim calcmode="lin" valueType="num">
                                      <p:cBhvr>
                                        <p:cTn id="38" dur="1000" fill="hold"/>
                                        <p:tgtEl>
                                          <p:spTgt spid="66589"/>
                                        </p:tgtEl>
                                        <p:attrNameLst>
                                          <p:attrName>ppt_h</p:attrName>
                                        </p:attrNameLst>
                                      </p:cBhvr>
                                      <p:tavLst>
                                        <p:tav tm="0">
                                          <p:val>
                                            <p:strVal val="#ppt_h"/>
                                          </p:val>
                                        </p:tav>
                                        <p:tav tm="100000">
                                          <p:val>
                                            <p:strVal val="#ppt_h"/>
                                          </p:val>
                                        </p:tav>
                                      </p:tavLst>
                                    </p:anim>
                                    <p:animEffect transition="in" filter="fade">
                                      <p:cBhvr>
                                        <p:cTn id="39" dur="1000"/>
                                        <p:tgtEl>
                                          <p:spTgt spid="66589"/>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66590"/>
                                        </p:tgtEl>
                                        <p:attrNameLst>
                                          <p:attrName>style.visibility</p:attrName>
                                        </p:attrNameLst>
                                      </p:cBhvr>
                                      <p:to>
                                        <p:strVal val="visible"/>
                                      </p:to>
                                    </p:set>
                                    <p:anim calcmode="lin" valueType="num">
                                      <p:cBhvr>
                                        <p:cTn id="42" dur="1000" fill="hold"/>
                                        <p:tgtEl>
                                          <p:spTgt spid="66590"/>
                                        </p:tgtEl>
                                        <p:attrNameLst>
                                          <p:attrName>ppt_w</p:attrName>
                                        </p:attrNameLst>
                                      </p:cBhvr>
                                      <p:tavLst>
                                        <p:tav tm="0">
                                          <p:val>
                                            <p:strVal val="#ppt_w*0.70"/>
                                          </p:val>
                                        </p:tav>
                                        <p:tav tm="100000">
                                          <p:val>
                                            <p:strVal val="#ppt_w"/>
                                          </p:val>
                                        </p:tav>
                                      </p:tavLst>
                                    </p:anim>
                                    <p:anim calcmode="lin" valueType="num">
                                      <p:cBhvr>
                                        <p:cTn id="43" dur="1000" fill="hold"/>
                                        <p:tgtEl>
                                          <p:spTgt spid="66590"/>
                                        </p:tgtEl>
                                        <p:attrNameLst>
                                          <p:attrName>ppt_h</p:attrName>
                                        </p:attrNameLst>
                                      </p:cBhvr>
                                      <p:tavLst>
                                        <p:tav tm="0">
                                          <p:val>
                                            <p:strVal val="#ppt_h"/>
                                          </p:val>
                                        </p:tav>
                                        <p:tav tm="100000">
                                          <p:val>
                                            <p:strVal val="#ppt_h"/>
                                          </p:val>
                                        </p:tav>
                                      </p:tavLst>
                                    </p:anim>
                                    <p:animEffect transition="in" filter="fade">
                                      <p:cBhvr>
                                        <p:cTn id="44" dur="1000"/>
                                        <p:tgtEl>
                                          <p:spTgt spid="66590"/>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66593"/>
                                        </p:tgtEl>
                                        <p:attrNameLst>
                                          <p:attrName>style.visibility</p:attrName>
                                        </p:attrNameLst>
                                      </p:cBhvr>
                                      <p:to>
                                        <p:strVal val="visible"/>
                                      </p:to>
                                    </p:set>
                                    <p:anim calcmode="lin" valueType="num">
                                      <p:cBhvr>
                                        <p:cTn id="47" dur="1000" fill="hold"/>
                                        <p:tgtEl>
                                          <p:spTgt spid="66593"/>
                                        </p:tgtEl>
                                        <p:attrNameLst>
                                          <p:attrName>ppt_w</p:attrName>
                                        </p:attrNameLst>
                                      </p:cBhvr>
                                      <p:tavLst>
                                        <p:tav tm="0">
                                          <p:val>
                                            <p:strVal val="#ppt_w*0.70"/>
                                          </p:val>
                                        </p:tav>
                                        <p:tav tm="100000">
                                          <p:val>
                                            <p:strVal val="#ppt_w"/>
                                          </p:val>
                                        </p:tav>
                                      </p:tavLst>
                                    </p:anim>
                                    <p:anim calcmode="lin" valueType="num">
                                      <p:cBhvr>
                                        <p:cTn id="48" dur="1000" fill="hold"/>
                                        <p:tgtEl>
                                          <p:spTgt spid="66593"/>
                                        </p:tgtEl>
                                        <p:attrNameLst>
                                          <p:attrName>ppt_h</p:attrName>
                                        </p:attrNameLst>
                                      </p:cBhvr>
                                      <p:tavLst>
                                        <p:tav tm="0">
                                          <p:val>
                                            <p:strVal val="#ppt_h"/>
                                          </p:val>
                                        </p:tav>
                                        <p:tav tm="100000">
                                          <p:val>
                                            <p:strVal val="#ppt_h"/>
                                          </p:val>
                                        </p:tav>
                                      </p:tavLst>
                                    </p:anim>
                                    <p:animEffect transition="in" filter="fade">
                                      <p:cBhvr>
                                        <p:cTn id="49" dur="1000"/>
                                        <p:tgtEl>
                                          <p:spTgt spid="66593"/>
                                        </p:tgtEl>
                                      </p:cBhvr>
                                    </p:animEffect>
                                  </p:childTnLst>
                                </p:cTn>
                              </p:par>
                              <p:par>
                                <p:cTn id="50" presetID="55" presetClass="entr" presetSubtype="0" fill="hold" grpId="0" nodeType="withEffect">
                                  <p:stCondLst>
                                    <p:cond delay="0"/>
                                  </p:stCondLst>
                                  <p:childTnLst>
                                    <p:set>
                                      <p:cBhvr>
                                        <p:cTn id="51" dur="1" fill="hold">
                                          <p:stCondLst>
                                            <p:cond delay="0"/>
                                          </p:stCondLst>
                                        </p:cTn>
                                        <p:tgtEl>
                                          <p:spTgt spid="66594"/>
                                        </p:tgtEl>
                                        <p:attrNameLst>
                                          <p:attrName>style.visibility</p:attrName>
                                        </p:attrNameLst>
                                      </p:cBhvr>
                                      <p:to>
                                        <p:strVal val="visible"/>
                                      </p:to>
                                    </p:set>
                                    <p:anim calcmode="lin" valueType="num">
                                      <p:cBhvr>
                                        <p:cTn id="52" dur="1000" fill="hold"/>
                                        <p:tgtEl>
                                          <p:spTgt spid="66594"/>
                                        </p:tgtEl>
                                        <p:attrNameLst>
                                          <p:attrName>ppt_w</p:attrName>
                                        </p:attrNameLst>
                                      </p:cBhvr>
                                      <p:tavLst>
                                        <p:tav tm="0">
                                          <p:val>
                                            <p:strVal val="#ppt_w*0.70"/>
                                          </p:val>
                                        </p:tav>
                                        <p:tav tm="100000">
                                          <p:val>
                                            <p:strVal val="#ppt_w"/>
                                          </p:val>
                                        </p:tav>
                                      </p:tavLst>
                                    </p:anim>
                                    <p:anim calcmode="lin" valueType="num">
                                      <p:cBhvr>
                                        <p:cTn id="53" dur="1000" fill="hold"/>
                                        <p:tgtEl>
                                          <p:spTgt spid="66594"/>
                                        </p:tgtEl>
                                        <p:attrNameLst>
                                          <p:attrName>ppt_h</p:attrName>
                                        </p:attrNameLst>
                                      </p:cBhvr>
                                      <p:tavLst>
                                        <p:tav tm="0">
                                          <p:val>
                                            <p:strVal val="#ppt_h"/>
                                          </p:val>
                                        </p:tav>
                                        <p:tav tm="100000">
                                          <p:val>
                                            <p:strVal val="#ppt_h"/>
                                          </p:val>
                                        </p:tav>
                                      </p:tavLst>
                                    </p:anim>
                                    <p:animEffect transition="in" filter="fade">
                                      <p:cBhvr>
                                        <p:cTn id="54" dur="1000"/>
                                        <p:tgtEl>
                                          <p:spTgt spid="66594"/>
                                        </p:tgtEl>
                                      </p:cBhvr>
                                    </p:animEffect>
                                  </p:childTnLst>
                                </p:cTn>
                              </p:par>
                              <p:par>
                                <p:cTn id="55" presetID="55" presetClass="entr" presetSubtype="0" fill="hold" nodeType="withEffect">
                                  <p:stCondLst>
                                    <p:cond delay="0"/>
                                  </p:stCondLst>
                                  <p:childTnLst>
                                    <p:set>
                                      <p:cBhvr>
                                        <p:cTn id="56" dur="1" fill="hold">
                                          <p:stCondLst>
                                            <p:cond delay="0"/>
                                          </p:stCondLst>
                                        </p:cTn>
                                        <p:tgtEl>
                                          <p:spTgt spid="66602"/>
                                        </p:tgtEl>
                                        <p:attrNameLst>
                                          <p:attrName>style.visibility</p:attrName>
                                        </p:attrNameLst>
                                      </p:cBhvr>
                                      <p:to>
                                        <p:strVal val="visible"/>
                                      </p:to>
                                    </p:set>
                                    <p:anim calcmode="lin" valueType="num">
                                      <p:cBhvr>
                                        <p:cTn id="57" dur="1000" fill="hold"/>
                                        <p:tgtEl>
                                          <p:spTgt spid="66602"/>
                                        </p:tgtEl>
                                        <p:attrNameLst>
                                          <p:attrName>ppt_w</p:attrName>
                                        </p:attrNameLst>
                                      </p:cBhvr>
                                      <p:tavLst>
                                        <p:tav tm="0">
                                          <p:val>
                                            <p:strVal val="#ppt_w*0.70"/>
                                          </p:val>
                                        </p:tav>
                                        <p:tav tm="100000">
                                          <p:val>
                                            <p:strVal val="#ppt_w"/>
                                          </p:val>
                                        </p:tav>
                                      </p:tavLst>
                                    </p:anim>
                                    <p:anim calcmode="lin" valueType="num">
                                      <p:cBhvr>
                                        <p:cTn id="58" dur="1000" fill="hold"/>
                                        <p:tgtEl>
                                          <p:spTgt spid="66602"/>
                                        </p:tgtEl>
                                        <p:attrNameLst>
                                          <p:attrName>ppt_h</p:attrName>
                                        </p:attrNameLst>
                                      </p:cBhvr>
                                      <p:tavLst>
                                        <p:tav tm="0">
                                          <p:val>
                                            <p:strVal val="#ppt_h"/>
                                          </p:val>
                                        </p:tav>
                                        <p:tav tm="100000">
                                          <p:val>
                                            <p:strVal val="#ppt_h"/>
                                          </p:val>
                                        </p:tav>
                                      </p:tavLst>
                                    </p:anim>
                                    <p:animEffect transition="in" filter="fade">
                                      <p:cBhvr>
                                        <p:cTn id="59" dur="1000"/>
                                        <p:tgtEl>
                                          <p:spTgt spid="66602"/>
                                        </p:tgtEl>
                                      </p:cBhvr>
                                    </p:animEffect>
                                  </p:childTnLst>
                                </p:cTn>
                              </p:par>
                              <p:par>
                                <p:cTn id="60" presetID="55" presetClass="entr" presetSubtype="0" fill="hold" grpId="0" nodeType="withEffect">
                                  <p:stCondLst>
                                    <p:cond delay="0"/>
                                  </p:stCondLst>
                                  <p:childTnLst>
                                    <p:set>
                                      <p:cBhvr>
                                        <p:cTn id="61" dur="1" fill="hold">
                                          <p:stCondLst>
                                            <p:cond delay="0"/>
                                          </p:stCondLst>
                                        </p:cTn>
                                        <p:tgtEl>
                                          <p:spTgt spid="66603"/>
                                        </p:tgtEl>
                                        <p:attrNameLst>
                                          <p:attrName>style.visibility</p:attrName>
                                        </p:attrNameLst>
                                      </p:cBhvr>
                                      <p:to>
                                        <p:strVal val="visible"/>
                                      </p:to>
                                    </p:set>
                                    <p:anim calcmode="lin" valueType="num">
                                      <p:cBhvr>
                                        <p:cTn id="62" dur="1000" fill="hold"/>
                                        <p:tgtEl>
                                          <p:spTgt spid="66603"/>
                                        </p:tgtEl>
                                        <p:attrNameLst>
                                          <p:attrName>ppt_w</p:attrName>
                                        </p:attrNameLst>
                                      </p:cBhvr>
                                      <p:tavLst>
                                        <p:tav tm="0">
                                          <p:val>
                                            <p:strVal val="#ppt_w*0.70"/>
                                          </p:val>
                                        </p:tav>
                                        <p:tav tm="100000">
                                          <p:val>
                                            <p:strVal val="#ppt_w"/>
                                          </p:val>
                                        </p:tav>
                                      </p:tavLst>
                                    </p:anim>
                                    <p:anim calcmode="lin" valueType="num">
                                      <p:cBhvr>
                                        <p:cTn id="63" dur="1000" fill="hold"/>
                                        <p:tgtEl>
                                          <p:spTgt spid="66603"/>
                                        </p:tgtEl>
                                        <p:attrNameLst>
                                          <p:attrName>ppt_h</p:attrName>
                                        </p:attrNameLst>
                                      </p:cBhvr>
                                      <p:tavLst>
                                        <p:tav tm="0">
                                          <p:val>
                                            <p:strVal val="#ppt_h"/>
                                          </p:val>
                                        </p:tav>
                                        <p:tav tm="100000">
                                          <p:val>
                                            <p:strVal val="#ppt_h"/>
                                          </p:val>
                                        </p:tav>
                                      </p:tavLst>
                                    </p:anim>
                                    <p:animEffect transition="in" filter="fade">
                                      <p:cBhvr>
                                        <p:cTn id="64" dur="1000"/>
                                        <p:tgtEl>
                                          <p:spTgt spid="66603"/>
                                        </p:tgtEl>
                                      </p:cBhvr>
                                    </p:animEffect>
                                  </p:childTnLst>
                                </p:cTn>
                              </p:par>
                              <p:par>
                                <p:cTn id="65" presetID="55" presetClass="entr" presetSubtype="0" fill="hold" grpId="0" nodeType="withEffect">
                                  <p:stCondLst>
                                    <p:cond delay="0"/>
                                  </p:stCondLst>
                                  <p:childTnLst>
                                    <p:set>
                                      <p:cBhvr>
                                        <p:cTn id="66" dur="1" fill="hold">
                                          <p:stCondLst>
                                            <p:cond delay="0"/>
                                          </p:stCondLst>
                                        </p:cTn>
                                        <p:tgtEl>
                                          <p:spTgt spid="66604"/>
                                        </p:tgtEl>
                                        <p:attrNameLst>
                                          <p:attrName>style.visibility</p:attrName>
                                        </p:attrNameLst>
                                      </p:cBhvr>
                                      <p:to>
                                        <p:strVal val="visible"/>
                                      </p:to>
                                    </p:set>
                                    <p:anim calcmode="lin" valueType="num">
                                      <p:cBhvr>
                                        <p:cTn id="67" dur="1000" fill="hold"/>
                                        <p:tgtEl>
                                          <p:spTgt spid="66604"/>
                                        </p:tgtEl>
                                        <p:attrNameLst>
                                          <p:attrName>ppt_w</p:attrName>
                                        </p:attrNameLst>
                                      </p:cBhvr>
                                      <p:tavLst>
                                        <p:tav tm="0">
                                          <p:val>
                                            <p:strVal val="#ppt_w*0.70"/>
                                          </p:val>
                                        </p:tav>
                                        <p:tav tm="100000">
                                          <p:val>
                                            <p:strVal val="#ppt_w"/>
                                          </p:val>
                                        </p:tav>
                                      </p:tavLst>
                                    </p:anim>
                                    <p:anim calcmode="lin" valueType="num">
                                      <p:cBhvr>
                                        <p:cTn id="68" dur="1000" fill="hold"/>
                                        <p:tgtEl>
                                          <p:spTgt spid="66604"/>
                                        </p:tgtEl>
                                        <p:attrNameLst>
                                          <p:attrName>ppt_h</p:attrName>
                                        </p:attrNameLst>
                                      </p:cBhvr>
                                      <p:tavLst>
                                        <p:tav tm="0">
                                          <p:val>
                                            <p:strVal val="#ppt_h"/>
                                          </p:val>
                                        </p:tav>
                                        <p:tav tm="100000">
                                          <p:val>
                                            <p:strVal val="#ppt_h"/>
                                          </p:val>
                                        </p:tav>
                                      </p:tavLst>
                                    </p:anim>
                                    <p:animEffect transition="in" filter="fade">
                                      <p:cBhvr>
                                        <p:cTn id="69" dur="1000"/>
                                        <p:tgtEl>
                                          <p:spTgt spid="66604"/>
                                        </p:tgtEl>
                                      </p:cBhvr>
                                    </p:animEffect>
                                  </p:childTnLst>
                                </p:cTn>
                              </p:par>
                            </p:childTnLst>
                          </p:cTn>
                        </p:par>
                      </p:childTnLst>
                    </p:cTn>
                  </p:par>
                  <p:par>
                    <p:cTn id="70" fill="hold">
                      <p:stCondLst>
                        <p:cond delay="indefinite"/>
                      </p:stCondLst>
                      <p:childTnLst>
                        <p:par>
                          <p:cTn id="71" fill="hold">
                            <p:stCondLst>
                              <p:cond delay="0"/>
                            </p:stCondLst>
                            <p:childTnLst>
                              <p:par>
                                <p:cTn id="72" presetID="27" presetClass="entr" presetSubtype="0" fill="hold" grpId="0" nodeType="clickEffect">
                                  <p:stCondLst>
                                    <p:cond delay="0"/>
                                  </p:stCondLst>
                                  <p:iterate type="lt">
                                    <p:tmPct val="50000"/>
                                  </p:iterate>
                                  <p:childTnLst>
                                    <p:set>
                                      <p:cBhvr>
                                        <p:cTn id="73" dur="1" fill="hold">
                                          <p:stCondLst>
                                            <p:cond delay="0"/>
                                          </p:stCondLst>
                                        </p:cTn>
                                        <p:tgtEl>
                                          <p:spTgt spid="66605"/>
                                        </p:tgtEl>
                                        <p:attrNameLst>
                                          <p:attrName>style.visibility</p:attrName>
                                        </p:attrNameLst>
                                      </p:cBhvr>
                                      <p:to>
                                        <p:strVal val="visible"/>
                                      </p:to>
                                    </p:set>
                                    <p:anim calcmode="discrete" valueType="clr">
                                      <p:cBhvr override="childStyle">
                                        <p:cTn id="74" dur="80"/>
                                        <p:tgtEl>
                                          <p:spTgt spid="66605"/>
                                        </p:tgtEl>
                                        <p:attrNameLst>
                                          <p:attrName>style.color</p:attrName>
                                        </p:attrNameLst>
                                      </p:cBhvr>
                                      <p:tavLst>
                                        <p:tav tm="0">
                                          <p:val>
                                            <p:clrVal>
                                              <a:schemeClr val="accent2"/>
                                            </p:clrVal>
                                          </p:val>
                                        </p:tav>
                                        <p:tav tm="50000">
                                          <p:val>
                                            <p:clrVal>
                                              <a:schemeClr val="hlink"/>
                                            </p:clrVal>
                                          </p:val>
                                        </p:tav>
                                      </p:tavLst>
                                    </p:anim>
                                    <p:anim calcmode="discrete" valueType="clr">
                                      <p:cBhvr>
                                        <p:cTn id="75" dur="80"/>
                                        <p:tgtEl>
                                          <p:spTgt spid="66605"/>
                                        </p:tgtEl>
                                        <p:attrNameLst>
                                          <p:attrName>fillcolor</p:attrName>
                                        </p:attrNameLst>
                                      </p:cBhvr>
                                      <p:tavLst>
                                        <p:tav tm="0">
                                          <p:val>
                                            <p:clrVal>
                                              <a:schemeClr val="accent2"/>
                                            </p:clrVal>
                                          </p:val>
                                        </p:tav>
                                        <p:tav tm="50000">
                                          <p:val>
                                            <p:clrVal>
                                              <a:schemeClr val="hlink"/>
                                            </p:clrVal>
                                          </p:val>
                                        </p:tav>
                                      </p:tavLst>
                                    </p:anim>
                                    <p:set>
                                      <p:cBhvr>
                                        <p:cTn id="76" dur="80"/>
                                        <p:tgtEl>
                                          <p:spTgt spid="66605"/>
                                        </p:tgtEl>
                                        <p:attrNameLst>
                                          <p:attrName>fill.type</p:attrName>
                                        </p:attrNameLst>
                                      </p:cBhvr>
                                      <p:to>
                                        <p:strVal val="solid"/>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nodeType="clickEffect">
                                  <p:stCondLst>
                                    <p:cond delay="0"/>
                                  </p:stCondLst>
                                  <p:childTnLst>
                                    <p:set>
                                      <p:cBhvr>
                                        <p:cTn id="80" dur="1" fill="hold">
                                          <p:stCondLst>
                                            <p:cond delay="0"/>
                                          </p:stCondLst>
                                        </p:cTn>
                                        <p:tgtEl>
                                          <p:spTgt spid="66606">
                                            <p:txEl>
                                              <p:pRg st="0" end="0"/>
                                            </p:txEl>
                                          </p:spTgt>
                                        </p:tgtEl>
                                        <p:attrNameLst>
                                          <p:attrName>style.visibility</p:attrName>
                                        </p:attrNameLst>
                                      </p:cBhvr>
                                      <p:to>
                                        <p:strVal val="visible"/>
                                      </p:to>
                                    </p:set>
                                    <p:animEffect transition="in" filter="wipe(down)">
                                      <p:cBhvr>
                                        <p:cTn id="81" dur="500"/>
                                        <p:tgtEl>
                                          <p:spTgt spid="66606">
                                            <p:txEl>
                                              <p:pRg st="0" end="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nodeType="clickEffect">
                                  <p:stCondLst>
                                    <p:cond delay="0"/>
                                  </p:stCondLst>
                                  <p:childTnLst>
                                    <p:set>
                                      <p:cBhvr>
                                        <p:cTn id="85" dur="1" fill="hold">
                                          <p:stCondLst>
                                            <p:cond delay="0"/>
                                          </p:stCondLst>
                                        </p:cTn>
                                        <p:tgtEl>
                                          <p:spTgt spid="66607">
                                            <p:txEl>
                                              <p:pRg st="0" end="0"/>
                                            </p:txEl>
                                          </p:spTgt>
                                        </p:tgtEl>
                                        <p:attrNameLst>
                                          <p:attrName>style.visibility</p:attrName>
                                        </p:attrNameLst>
                                      </p:cBhvr>
                                      <p:to>
                                        <p:strVal val="visible"/>
                                      </p:to>
                                    </p:set>
                                    <p:anim calcmode="lin" valueType="num">
                                      <p:cBhvr additive="base">
                                        <p:cTn id="86" dur="500" fill="hold"/>
                                        <p:tgtEl>
                                          <p:spTgt spid="66607">
                                            <p:txEl>
                                              <p:pRg st="0" end="0"/>
                                            </p:txEl>
                                          </p:spTgt>
                                        </p:tgtEl>
                                        <p:attrNameLst>
                                          <p:attrName>ppt_x</p:attrName>
                                        </p:attrNameLst>
                                      </p:cBhvr>
                                      <p:tavLst>
                                        <p:tav tm="0">
                                          <p:val>
                                            <p:strVal val="#ppt_x"/>
                                          </p:val>
                                        </p:tav>
                                        <p:tav tm="100000">
                                          <p:val>
                                            <p:strVal val="#ppt_x"/>
                                          </p:val>
                                        </p:tav>
                                      </p:tavLst>
                                    </p:anim>
                                    <p:anim calcmode="lin" valueType="num">
                                      <p:cBhvr additive="base">
                                        <p:cTn id="87" dur="500" fill="hold"/>
                                        <p:tgtEl>
                                          <p:spTgt spid="666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12" presetClass="entr" presetSubtype="4" fill="hold" nodeType="clickEffect">
                                  <p:stCondLst>
                                    <p:cond delay="0"/>
                                  </p:stCondLst>
                                  <p:childTnLst>
                                    <p:set>
                                      <p:cBhvr>
                                        <p:cTn id="91" dur="1" fill="hold">
                                          <p:stCondLst>
                                            <p:cond delay="0"/>
                                          </p:stCondLst>
                                        </p:cTn>
                                        <p:tgtEl>
                                          <p:spTgt spid="66608">
                                            <p:txEl>
                                              <p:pRg st="0" end="0"/>
                                            </p:txEl>
                                          </p:spTgt>
                                        </p:tgtEl>
                                        <p:attrNameLst>
                                          <p:attrName>style.visibility</p:attrName>
                                        </p:attrNameLst>
                                      </p:cBhvr>
                                      <p:to>
                                        <p:strVal val="visible"/>
                                      </p:to>
                                    </p:set>
                                    <p:animEffect transition="in" filter="slide(fromBottom)">
                                      <p:cBhvr>
                                        <p:cTn id="92" dur="500"/>
                                        <p:tgtEl>
                                          <p:spTgt spid="66608">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66611">
                                            <p:txEl>
                                              <p:pRg st="0" end="0"/>
                                            </p:txEl>
                                          </p:spTgt>
                                        </p:tgtEl>
                                        <p:attrNameLst>
                                          <p:attrName>style.visibility</p:attrName>
                                        </p:attrNameLst>
                                      </p:cBhvr>
                                      <p:to>
                                        <p:strVal val="visible"/>
                                      </p:to>
                                    </p:set>
                                    <p:anim calcmode="lin" valueType="num">
                                      <p:cBhvr additive="base">
                                        <p:cTn id="97" dur="500" fill="hold"/>
                                        <p:tgtEl>
                                          <p:spTgt spid="66611">
                                            <p:txEl>
                                              <p:pRg st="0" end="0"/>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66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7" presetClass="entr" presetSubtype="0" fill="hold" nodeType="clickEffect">
                                  <p:stCondLst>
                                    <p:cond delay="0"/>
                                  </p:stCondLst>
                                  <p:iterate type="lt">
                                    <p:tmPct val="50000"/>
                                  </p:iterate>
                                  <p:childTnLst>
                                    <p:set>
                                      <p:cBhvr>
                                        <p:cTn id="102" dur="1" fill="hold">
                                          <p:stCondLst>
                                            <p:cond delay="0"/>
                                          </p:stCondLst>
                                        </p:cTn>
                                        <p:tgtEl>
                                          <p:spTgt spid="18">
                                            <p:txEl>
                                              <p:pRg st="0" end="0"/>
                                            </p:txEl>
                                          </p:spTgt>
                                        </p:tgtEl>
                                        <p:attrNameLst>
                                          <p:attrName>style.visibility</p:attrName>
                                        </p:attrNameLst>
                                      </p:cBhvr>
                                      <p:to>
                                        <p:strVal val="visible"/>
                                      </p:to>
                                    </p:set>
                                    <p:anim calcmode="discrete" valueType="clr">
                                      <p:cBhvr override="childStyle">
                                        <p:cTn id="103" dur="80"/>
                                        <p:tgtEl>
                                          <p:spTgt spid="1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04" dur="80"/>
                                        <p:tgtEl>
                                          <p:spTgt spid="18">
                                            <p:txEl>
                                              <p:pRg st="0" end="0"/>
                                            </p:txEl>
                                          </p:spTgt>
                                        </p:tgtEl>
                                        <p:attrNameLst>
                                          <p:attrName>fillcolor</p:attrName>
                                        </p:attrNameLst>
                                      </p:cBhvr>
                                      <p:tavLst>
                                        <p:tav tm="0">
                                          <p:val>
                                            <p:clrVal>
                                              <a:schemeClr val="accent2"/>
                                            </p:clrVal>
                                          </p:val>
                                        </p:tav>
                                        <p:tav tm="50000">
                                          <p:val>
                                            <p:clrVal>
                                              <a:schemeClr val="hlink"/>
                                            </p:clrVal>
                                          </p:val>
                                        </p:tav>
                                      </p:tavLst>
                                    </p:anim>
                                    <p:set>
                                      <p:cBhvr>
                                        <p:cTn id="105" dur="80"/>
                                        <p:tgtEl>
                                          <p:spTgt spid="18">
                                            <p:txEl>
                                              <p:pRg st="0" end="0"/>
                                            </p:txEl>
                                          </p:spTgt>
                                        </p:tgtEl>
                                        <p:attrNameLst>
                                          <p:attrName>fill.type</p:attrName>
                                        </p:attrNameLst>
                                      </p:cBhvr>
                                      <p:to>
                                        <p:strVal val="solid"/>
                                      </p:to>
                                    </p:set>
                                  </p:childTnLst>
                                </p:cTn>
                              </p:par>
                            </p:childTnLst>
                          </p:cTn>
                        </p:par>
                      </p:childTnLst>
                    </p:cTn>
                  </p:par>
                  <p:par>
                    <p:cTn id="106" fill="hold">
                      <p:stCondLst>
                        <p:cond delay="indefinite"/>
                      </p:stCondLst>
                      <p:childTnLst>
                        <p:par>
                          <p:cTn id="107" fill="hold">
                            <p:stCondLst>
                              <p:cond delay="0"/>
                            </p:stCondLst>
                            <p:childTnLst>
                              <p:par>
                                <p:cTn id="108" presetID="27" presetClass="entr" presetSubtype="0" fill="hold" grpId="0" nodeType="clickEffect">
                                  <p:stCondLst>
                                    <p:cond delay="0"/>
                                  </p:stCondLst>
                                  <p:iterate type="lt">
                                    <p:tmPct val="50000"/>
                                  </p:iterate>
                                  <p:childTnLst>
                                    <p:set>
                                      <p:cBhvr>
                                        <p:cTn id="109" dur="1" fill="hold">
                                          <p:stCondLst>
                                            <p:cond delay="0"/>
                                          </p:stCondLst>
                                        </p:cTn>
                                        <p:tgtEl>
                                          <p:spTgt spid="19"/>
                                        </p:tgtEl>
                                        <p:attrNameLst>
                                          <p:attrName>style.visibility</p:attrName>
                                        </p:attrNameLst>
                                      </p:cBhvr>
                                      <p:to>
                                        <p:strVal val="visible"/>
                                      </p:to>
                                    </p:set>
                                    <p:anim calcmode="discrete" valueType="clr">
                                      <p:cBhvr override="childStyle">
                                        <p:cTn id="110" dur="80"/>
                                        <p:tgtEl>
                                          <p:spTgt spid="19"/>
                                        </p:tgtEl>
                                        <p:attrNameLst>
                                          <p:attrName>style.color</p:attrName>
                                        </p:attrNameLst>
                                      </p:cBhvr>
                                      <p:tavLst>
                                        <p:tav tm="0">
                                          <p:val>
                                            <p:clrVal>
                                              <a:schemeClr val="accent2"/>
                                            </p:clrVal>
                                          </p:val>
                                        </p:tav>
                                        <p:tav tm="50000">
                                          <p:val>
                                            <p:clrVal>
                                              <a:schemeClr val="hlink"/>
                                            </p:clrVal>
                                          </p:val>
                                        </p:tav>
                                      </p:tavLst>
                                    </p:anim>
                                    <p:anim calcmode="discrete" valueType="clr">
                                      <p:cBhvr>
                                        <p:cTn id="111" dur="80"/>
                                        <p:tgtEl>
                                          <p:spTgt spid="19"/>
                                        </p:tgtEl>
                                        <p:attrNameLst>
                                          <p:attrName>fillcolor</p:attrName>
                                        </p:attrNameLst>
                                      </p:cBhvr>
                                      <p:tavLst>
                                        <p:tav tm="0">
                                          <p:val>
                                            <p:clrVal>
                                              <a:schemeClr val="accent2"/>
                                            </p:clrVal>
                                          </p:val>
                                        </p:tav>
                                        <p:tav tm="50000">
                                          <p:val>
                                            <p:clrVal>
                                              <a:schemeClr val="hlink"/>
                                            </p:clrVal>
                                          </p:val>
                                        </p:tav>
                                      </p:tavLst>
                                    </p:anim>
                                    <p:set>
                                      <p:cBhvr>
                                        <p:cTn id="112" dur="80"/>
                                        <p:tgtEl>
                                          <p:spTgt spid="19"/>
                                        </p:tgtEl>
                                        <p:attrNameLst>
                                          <p:attrName>fill.type</p:attrName>
                                        </p:attrNameLst>
                                      </p:cBhvr>
                                      <p:to>
                                        <p:strVal val="solid"/>
                                      </p:to>
                                    </p:se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20">
                                            <p:txEl>
                                              <p:pRg st="0" end="0"/>
                                            </p:txEl>
                                          </p:spTgt>
                                        </p:tgtEl>
                                        <p:attrNameLst>
                                          <p:attrName>style.visibility</p:attrName>
                                        </p:attrNameLst>
                                      </p:cBhvr>
                                      <p:to>
                                        <p:strVal val="visible"/>
                                      </p:to>
                                    </p:set>
                                    <p:animEffect transition="in" filter="wipe(down)">
                                      <p:cBhvr>
                                        <p:cTn id="117"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71" grpId="0" bldLvl="0" animBg="1"/>
      <p:bldP spid="66589" grpId="0"/>
      <p:bldP spid="66590" grpId="0"/>
      <p:bldP spid="66593" grpId="0"/>
      <p:bldP spid="66594" grpId="0"/>
      <p:bldP spid="66603" grpId="0"/>
      <p:bldP spid="66604" grpId="0"/>
      <p:bldP spid="66605" grpId="0"/>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4"/>
          <p:cNvGrpSpPr/>
          <p:nvPr/>
        </p:nvGrpSpPr>
        <p:grpSpPr>
          <a:xfrm>
            <a:off x="1981200" y="2114550"/>
            <a:ext cx="8686800" cy="4876800"/>
            <a:chOff x="240" y="0"/>
            <a:chExt cx="5472" cy="4320"/>
          </a:xfrm>
        </p:grpSpPr>
        <p:sp>
          <p:nvSpPr>
            <p:cNvPr id="26630" name="Line 5"/>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26631" name="Line 6"/>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26632" name="Line 7"/>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26633" name="Line 8"/>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26627" name="Text Box 9"/>
          <p:cNvSpPr txBox="1"/>
          <p:nvPr/>
        </p:nvSpPr>
        <p:spPr>
          <a:xfrm>
            <a:off x="4267200" y="152400"/>
            <a:ext cx="3352800" cy="829945"/>
          </a:xfrm>
          <a:prstGeom prst="rect">
            <a:avLst/>
          </a:prstGeom>
          <a:noFill/>
          <a:ln w="9525">
            <a:noFill/>
          </a:ln>
        </p:spPr>
        <p:txBody>
          <a:bodyPr>
            <a:spAutoFit/>
          </a:bodyPr>
          <a:lstStyle/>
          <a:p>
            <a:pPr algn="ctr">
              <a:spcBef>
                <a:spcPct val="50000"/>
              </a:spcBef>
            </a:pPr>
            <a:r>
              <a:rPr sz="4800" b="1" u="sng" dirty="0">
                <a:solidFill>
                  <a:srgbClr val="FF0000"/>
                </a:solidFill>
                <a:latin typeface="Times New Roman" panose="02020603050405020304" pitchFamily="18" charset="0"/>
                <a:cs typeface="Times New Roman" panose="02020603050405020304" pitchFamily="18" charset="0"/>
              </a:rPr>
              <a:t>Dặn dò</a:t>
            </a:r>
          </a:p>
        </p:txBody>
      </p:sp>
      <p:sp>
        <p:nvSpPr>
          <p:cNvPr id="67594" name="Text Box 10"/>
          <p:cNvSpPr txBox="1"/>
          <p:nvPr/>
        </p:nvSpPr>
        <p:spPr>
          <a:xfrm>
            <a:off x="1981200" y="1676400"/>
            <a:ext cx="8382000" cy="583565"/>
          </a:xfrm>
          <a:prstGeom prst="rect">
            <a:avLst/>
          </a:prstGeom>
          <a:noFill/>
          <a:ln w="9525">
            <a:noFill/>
          </a:ln>
        </p:spPr>
        <p:txBody>
          <a:bodyPr>
            <a:spAutoFit/>
          </a:bodyPr>
          <a:lstStyle/>
          <a:p>
            <a:pPr algn="just">
              <a:spcBef>
                <a:spcPct val="50000"/>
              </a:spcBef>
            </a:pPr>
            <a:r>
              <a:rPr sz="3200" dirty="0">
                <a:solidFill>
                  <a:srgbClr val="0409CE"/>
                </a:solidFill>
                <a:latin typeface="Times New Roman" panose="02020603050405020304" pitchFamily="18" charset="0"/>
                <a:cs typeface="Times New Roman" panose="02020603050405020304" pitchFamily="18" charset="0"/>
              </a:rPr>
              <a:t>- Làm bài tập trên trang lophoc.hcm.edu.vn</a:t>
            </a:r>
          </a:p>
        </p:txBody>
      </p:sp>
      <p:sp>
        <p:nvSpPr>
          <p:cNvPr id="26629" name="Text Box 11"/>
          <p:cNvSpPr txBox="1"/>
          <p:nvPr/>
        </p:nvSpPr>
        <p:spPr>
          <a:xfrm>
            <a:off x="1524000" y="0"/>
            <a:ext cx="2743200" cy="368300"/>
          </a:xfrm>
          <a:prstGeom prst="rect">
            <a:avLst/>
          </a:prstGeom>
          <a:noFill/>
          <a:ln w="9525">
            <a:noFill/>
          </a:ln>
        </p:spPr>
        <p:txBody>
          <a:bodyPr>
            <a:spAutoFit/>
          </a:bodyPr>
          <a:lstStyle/>
          <a:p>
            <a:pPr>
              <a:spcBef>
                <a:spcPct val="50000"/>
              </a:spcBef>
            </a:pPr>
            <a:r>
              <a:rPr b="1" dirty="0">
                <a:solidFill>
                  <a:srgbClr val="FF6600"/>
                </a:solidFill>
                <a:latin typeface="Arial" panose="020B0604020202020204" pitchFamily="34" charset="0"/>
              </a:rPr>
              <a:t>Bài 16: CƠ NĂNG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67594">
                                            <p:txEl>
                                              <p:pRg st="0" end="0"/>
                                            </p:txEl>
                                          </p:spTgt>
                                        </p:tgtEl>
                                        <p:attrNameLst>
                                          <p:attrName>style.visibility</p:attrName>
                                        </p:attrNameLst>
                                      </p:cBhvr>
                                      <p:to>
                                        <p:strVal val="visible"/>
                                      </p:to>
                                    </p:set>
                                    <p:animEffect transition="in" filter="plus(in)">
                                      <p:cBhvr>
                                        <p:cTn id="7" dur="500"/>
                                        <p:tgtEl>
                                          <p:spTgt spid="675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a:xfrm>
            <a:off x="1524000" y="304800"/>
            <a:ext cx="8229600" cy="838200"/>
          </a:xfrm>
        </p:spPr>
        <p:txBody>
          <a:bodyPr vert="horz" wrap="square" lIns="91440" tIns="45720" rIns="91440" bIns="45720" anchor="ctr"/>
          <a:lstStyle/>
          <a:p>
            <a:pPr algn="l" eaLnBrk="1" hangingPunct="1"/>
            <a:r>
              <a:rPr sz="3000" b="1" u="sng" dirty="0">
                <a:solidFill>
                  <a:srgbClr val="FF0000"/>
                </a:solidFill>
              </a:rPr>
              <a:t>II. Thế năng</a:t>
            </a:r>
          </a:p>
        </p:txBody>
      </p:sp>
      <p:sp>
        <p:nvSpPr>
          <p:cNvPr id="71685" name="Rectangle 5" descr="Walnut"/>
          <p:cNvSpPr/>
          <p:nvPr/>
        </p:nvSpPr>
        <p:spPr>
          <a:xfrm>
            <a:off x="2209800" y="2133600"/>
            <a:ext cx="3533775" cy="233363"/>
          </a:xfrm>
          <a:prstGeom prst="rect">
            <a:avLst/>
          </a:prstGeom>
          <a:blipFill rotWithShape="1">
            <a:blip r:embed="rId2" cstate="print"/>
          </a:blipFill>
          <a:ln w="9525">
            <a:noFill/>
          </a:ln>
        </p:spPr>
        <p:txBody>
          <a:bodyPr wrap="none" anchor="ctr"/>
          <a:lstStyle/>
          <a:p>
            <a:endParaRPr dirty="0">
              <a:latin typeface="Arial" panose="020B0604020202020204" pitchFamily="34" charset="0"/>
            </a:endParaRPr>
          </a:p>
        </p:txBody>
      </p:sp>
      <p:sp>
        <p:nvSpPr>
          <p:cNvPr id="71686" name="Rectangle 6" descr="Medium wood"/>
          <p:cNvSpPr/>
          <p:nvPr/>
        </p:nvSpPr>
        <p:spPr>
          <a:xfrm>
            <a:off x="2266950" y="2133600"/>
            <a:ext cx="3438525" cy="514350"/>
          </a:xfrm>
          <a:prstGeom prst="rect">
            <a:avLst/>
          </a:prstGeom>
          <a:blipFill rotWithShape="1">
            <a:blip r:embed="rId3" cstate="print"/>
          </a:blipFill>
          <a:ln w="9525">
            <a:noFill/>
          </a:ln>
        </p:spPr>
        <p:txBody>
          <a:bodyPr wrap="none" anchor="ctr"/>
          <a:lstStyle/>
          <a:p>
            <a:endParaRPr dirty="0">
              <a:latin typeface="Arial" panose="020B0604020202020204" pitchFamily="34" charset="0"/>
            </a:endParaRPr>
          </a:p>
        </p:txBody>
      </p:sp>
      <p:sp>
        <p:nvSpPr>
          <p:cNvPr id="71687" name="AutoShape 7" descr="Medium wood"/>
          <p:cNvSpPr/>
          <p:nvPr/>
        </p:nvSpPr>
        <p:spPr>
          <a:xfrm>
            <a:off x="2876550" y="2466975"/>
            <a:ext cx="381000" cy="2590800"/>
          </a:xfrm>
          <a:custGeom>
            <a:avLst/>
            <a:gdLst>
              <a:gd name="txL" fmla="*/ 4500 w 21600"/>
              <a:gd name="txT" fmla="*/ 4500 h 21600"/>
              <a:gd name="txR" fmla="*/ 17100 w 21600"/>
              <a:gd name="txB" fmla="*/ 17100 h 21600"/>
            </a:gdLst>
            <a:ahLst/>
            <a:cxnLst>
              <a:cxn ang="0">
                <a:pos x="333375" y="1295400"/>
              </a:cxn>
              <a:cxn ang="0">
                <a:pos x="190500" y="2590800"/>
              </a:cxn>
              <a:cxn ang="0">
                <a:pos x="47625" y="1295400"/>
              </a:cxn>
              <a:cxn ang="0">
                <a:pos x="190500" y="0"/>
              </a:cxn>
            </a:cxnLst>
            <a:rect l="txL" t="txT" r="txR" b="txB"/>
            <a:pathLst>
              <a:path w="21600" h="21600">
                <a:moveTo>
                  <a:pt x="0" y="0"/>
                </a:moveTo>
                <a:lnTo>
                  <a:pt x="5400" y="21600"/>
                </a:lnTo>
                <a:lnTo>
                  <a:pt x="16200" y="21600"/>
                </a:lnTo>
                <a:lnTo>
                  <a:pt x="21600" y="0"/>
                </a:lnTo>
                <a:lnTo>
                  <a:pt x="0" y="0"/>
                </a:lnTo>
                <a:close/>
              </a:path>
            </a:pathLst>
          </a:custGeom>
          <a:blipFill rotWithShape="1">
            <a:blip r:embed="rId3" cstate="print"/>
          </a:blipFill>
          <a:ln w="9525">
            <a:noFill/>
          </a:ln>
        </p:spPr>
        <p:txBody>
          <a:bodyPr/>
          <a:lstStyle/>
          <a:p>
            <a:endParaRPr lang="en-US"/>
          </a:p>
        </p:txBody>
      </p:sp>
      <p:sp>
        <p:nvSpPr>
          <p:cNvPr id="71688" name="Line 8"/>
          <p:cNvSpPr/>
          <p:nvPr/>
        </p:nvSpPr>
        <p:spPr>
          <a:xfrm>
            <a:off x="1905000" y="2100263"/>
            <a:ext cx="0" cy="2362200"/>
          </a:xfrm>
          <a:prstGeom prst="line">
            <a:avLst/>
          </a:prstGeom>
          <a:ln w="38100" cap="flat" cmpd="sng">
            <a:solidFill>
              <a:schemeClr val="tx1"/>
            </a:solidFill>
            <a:prstDash val="solid"/>
            <a:headEnd type="none" w="med" len="med"/>
            <a:tailEnd type="none" w="med" len="med"/>
          </a:ln>
        </p:spPr>
      </p:sp>
      <p:sp>
        <p:nvSpPr>
          <p:cNvPr id="71689" name="Line 9"/>
          <p:cNvSpPr/>
          <p:nvPr/>
        </p:nvSpPr>
        <p:spPr>
          <a:xfrm>
            <a:off x="2133600" y="1871663"/>
            <a:ext cx="990600" cy="0"/>
          </a:xfrm>
          <a:prstGeom prst="line">
            <a:avLst/>
          </a:prstGeom>
          <a:ln w="38100" cap="flat" cmpd="sng">
            <a:solidFill>
              <a:schemeClr val="tx1"/>
            </a:solidFill>
            <a:prstDash val="solid"/>
            <a:headEnd type="none" w="med" len="med"/>
            <a:tailEnd type="none" w="med" len="med"/>
          </a:ln>
        </p:spPr>
      </p:sp>
      <p:sp>
        <p:nvSpPr>
          <p:cNvPr id="71690" name="Rectangle 10" descr="Oak"/>
          <p:cNvSpPr/>
          <p:nvPr/>
        </p:nvSpPr>
        <p:spPr>
          <a:xfrm>
            <a:off x="3124200" y="1524000"/>
            <a:ext cx="914400" cy="609600"/>
          </a:xfrm>
          <a:prstGeom prst="rect">
            <a:avLst/>
          </a:prstGeom>
          <a:blipFill rotWithShape="1">
            <a:blip r:embed="rId4" cstate="print"/>
          </a:blipFill>
          <a:ln w="9525">
            <a:noFill/>
          </a:ln>
        </p:spPr>
        <p:txBody>
          <a:bodyPr wrap="none" anchor="ctr"/>
          <a:lstStyle/>
          <a:p>
            <a:endParaRPr dirty="0">
              <a:latin typeface="Arial" panose="020B0604020202020204" pitchFamily="34" charset="0"/>
            </a:endParaRPr>
          </a:p>
        </p:txBody>
      </p:sp>
      <p:sp>
        <p:nvSpPr>
          <p:cNvPr id="71691" name="Text Box 11"/>
          <p:cNvSpPr txBox="1"/>
          <p:nvPr/>
        </p:nvSpPr>
        <p:spPr>
          <a:xfrm>
            <a:off x="3390900" y="1676400"/>
            <a:ext cx="457200" cy="398780"/>
          </a:xfrm>
          <a:prstGeom prst="rect">
            <a:avLst/>
          </a:prstGeom>
          <a:noFill/>
          <a:ln w="9525">
            <a:noFill/>
          </a:ln>
        </p:spPr>
        <p:txBody>
          <a:bodyPr>
            <a:spAutoFit/>
          </a:bodyPr>
          <a:lstStyle/>
          <a:p>
            <a:pPr>
              <a:spcBef>
                <a:spcPct val="50000"/>
              </a:spcBef>
            </a:pPr>
            <a:r>
              <a:rPr sz="2000" b="1" dirty="0">
                <a:latin typeface="Arial" panose="020B0604020202020204" pitchFamily="34" charset="0"/>
              </a:rPr>
              <a:t>B</a:t>
            </a:r>
          </a:p>
        </p:txBody>
      </p:sp>
      <p:sp>
        <p:nvSpPr>
          <p:cNvPr id="71692" name="AutoShape 12"/>
          <p:cNvSpPr>
            <a:spLocks noChangeArrowheads="1"/>
          </p:cNvSpPr>
          <p:nvPr/>
        </p:nvSpPr>
        <p:spPr bwMode="auto">
          <a:xfrm>
            <a:off x="1600200" y="4629150"/>
            <a:ext cx="609600" cy="685800"/>
          </a:xfrm>
          <a:prstGeom prst="can">
            <a:avLst>
              <a:gd name="adj" fmla="val 28125"/>
            </a:avLst>
          </a:prstGeom>
          <a:gradFill rotWithShape="1">
            <a:gsLst>
              <a:gs pos="0">
                <a:schemeClr val="bg2"/>
              </a:gs>
              <a:gs pos="50000">
                <a:schemeClr val="bg1"/>
              </a:gs>
              <a:gs pos="100000">
                <a:schemeClr val="bg2"/>
              </a:gs>
            </a:gsLst>
            <a:lin ang="0" scaled="1"/>
          </a:gradFill>
          <a:ln w="9525">
            <a:solidFill>
              <a:schemeClr val="tx1"/>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1693" name="Oval 13"/>
          <p:cNvSpPr/>
          <p:nvPr/>
        </p:nvSpPr>
        <p:spPr>
          <a:xfrm>
            <a:off x="1866900" y="4462463"/>
            <a:ext cx="76200" cy="228600"/>
          </a:xfrm>
          <a:prstGeom prst="ellipse">
            <a:avLst/>
          </a:prstGeom>
          <a:noFill/>
          <a:ln w="2857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71694" name="Oval 14"/>
          <p:cNvSpPr/>
          <p:nvPr/>
        </p:nvSpPr>
        <p:spPr>
          <a:xfrm>
            <a:off x="1828800" y="1752600"/>
            <a:ext cx="381000" cy="381000"/>
          </a:xfrm>
          <a:prstGeom prst="ellipse">
            <a:avLst/>
          </a:prstGeom>
          <a:solidFill>
            <a:schemeClr val="bg1"/>
          </a:solidFill>
          <a:ln w="19050"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71695" name="Text Box 15"/>
          <p:cNvSpPr txBox="1"/>
          <p:nvPr/>
        </p:nvSpPr>
        <p:spPr>
          <a:xfrm>
            <a:off x="1600200" y="4948238"/>
            <a:ext cx="457200" cy="398780"/>
          </a:xfrm>
          <a:prstGeom prst="rect">
            <a:avLst/>
          </a:prstGeom>
          <a:noFill/>
          <a:ln w="9525">
            <a:noFill/>
          </a:ln>
        </p:spPr>
        <p:txBody>
          <a:bodyPr>
            <a:spAutoFit/>
          </a:bodyPr>
          <a:lstStyle/>
          <a:p>
            <a:pPr>
              <a:spcBef>
                <a:spcPct val="50000"/>
              </a:spcBef>
            </a:pPr>
            <a:r>
              <a:rPr sz="2000" b="1" dirty="0">
                <a:latin typeface="Arial" panose="020B0604020202020204" pitchFamily="34" charset="0"/>
              </a:rPr>
              <a:t>A</a:t>
            </a:r>
          </a:p>
        </p:txBody>
      </p:sp>
      <p:sp>
        <p:nvSpPr>
          <p:cNvPr id="71697" name="Line 17"/>
          <p:cNvSpPr/>
          <p:nvPr/>
        </p:nvSpPr>
        <p:spPr>
          <a:xfrm>
            <a:off x="2057400" y="1981200"/>
            <a:ext cx="152400" cy="228600"/>
          </a:xfrm>
          <a:prstGeom prst="line">
            <a:avLst/>
          </a:prstGeom>
          <a:ln w="57150" cap="flat" cmpd="sng">
            <a:solidFill>
              <a:schemeClr val="tx1"/>
            </a:solidFill>
            <a:prstDash val="solid"/>
            <a:headEnd type="none" w="med" len="med"/>
            <a:tailEnd type="none" w="med" len="med"/>
          </a:ln>
        </p:spPr>
      </p:sp>
      <p:pic>
        <p:nvPicPr>
          <p:cNvPr id="71699" name="Picture 19" descr="ban tay1"/>
          <p:cNvPicPr>
            <a:picLocks noChangeAspect="1"/>
          </p:cNvPicPr>
          <p:nvPr/>
        </p:nvPicPr>
        <p:blipFill>
          <a:blip r:embed="rId5" cstate="print">
            <a:clrChange>
              <a:clrFrom>
                <a:srgbClr val="FFFFFF"/>
              </a:clrFrom>
              <a:clrTo>
                <a:srgbClr val="FFFFFF">
                  <a:alpha val="0"/>
                </a:srgbClr>
              </a:clrTo>
            </a:clrChange>
          </a:blip>
          <a:stretch>
            <a:fillRect/>
          </a:stretch>
        </p:blipFill>
        <p:spPr>
          <a:xfrm>
            <a:off x="5029200" y="2209800"/>
            <a:ext cx="1905000" cy="1828800"/>
          </a:xfrm>
          <a:prstGeom prst="rect">
            <a:avLst/>
          </a:prstGeom>
          <a:noFill/>
          <a:ln w="9525">
            <a:noFill/>
          </a:ln>
        </p:spPr>
      </p:pic>
      <p:sp>
        <p:nvSpPr>
          <p:cNvPr id="71701" name="Line 21"/>
          <p:cNvSpPr/>
          <p:nvPr/>
        </p:nvSpPr>
        <p:spPr>
          <a:xfrm>
            <a:off x="7467600" y="1752600"/>
            <a:ext cx="2133600" cy="0"/>
          </a:xfrm>
          <a:prstGeom prst="line">
            <a:avLst/>
          </a:prstGeom>
          <a:ln w="38100" cap="flat" cmpd="sng">
            <a:solidFill>
              <a:schemeClr val="tx1"/>
            </a:solidFill>
            <a:prstDash val="solid"/>
            <a:headEnd type="none" w="med" len="med"/>
            <a:tailEnd type="none" w="med" len="med"/>
          </a:ln>
        </p:spPr>
      </p:sp>
      <p:sp>
        <p:nvSpPr>
          <p:cNvPr id="71702" name="Rectangle 22" descr="Walnut"/>
          <p:cNvSpPr/>
          <p:nvPr/>
        </p:nvSpPr>
        <p:spPr>
          <a:xfrm>
            <a:off x="6477000" y="2057400"/>
            <a:ext cx="4648200" cy="228600"/>
          </a:xfrm>
          <a:prstGeom prst="rect">
            <a:avLst/>
          </a:prstGeom>
          <a:blipFill rotWithShape="1">
            <a:blip r:embed="rId2" cstate="print"/>
          </a:blipFill>
          <a:ln w="9525">
            <a:noFill/>
          </a:ln>
        </p:spPr>
        <p:txBody>
          <a:bodyPr wrap="none" anchor="ctr"/>
          <a:lstStyle/>
          <a:p>
            <a:endParaRPr dirty="0">
              <a:latin typeface="Arial" panose="020B0604020202020204" pitchFamily="34" charset="0"/>
            </a:endParaRPr>
          </a:p>
        </p:txBody>
      </p:sp>
      <p:sp>
        <p:nvSpPr>
          <p:cNvPr id="71703" name="Rectangle 23" descr="Medium wood"/>
          <p:cNvSpPr/>
          <p:nvPr/>
        </p:nvSpPr>
        <p:spPr>
          <a:xfrm>
            <a:off x="6705600" y="2286000"/>
            <a:ext cx="4419600" cy="304800"/>
          </a:xfrm>
          <a:prstGeom prst="rect">
            <a:avLst/>
          </a:prstGeom>
          <a:blipFill rotWithShape="1">
            <a:blip r:embed="rId3" cstate="print"/>
          </a:blipFill>
          <a:ln w="9525">
            <a:noFill/>
          </a:ln>
        </p:spPr>
        <p:txBody>
          <a:bodyPr wrap="none" anchor="ctr"/>
          <a:lstStyle/>
          <a:p>
            <a:endParaRPr dirty="0">
              <a:latin typeface="Arial" panose="020B0604020202020204" pitchFamily="34" charset="0"/>
            </a:endParaRPr>
          </a:p>
        </p:txBody>
      </p:sp>
      <p:sp>
        <p:nvSpPr>
          <p:cNvPr id="71704" name="AutoShape 24" descr="Medium wood"/>
          <p:cNvSpPr/>
          <p:nvPr/>
        </p:nvSpPr>
        <p:spPr>
          <a:xfrm>
            <a:off x="7162800" y="2590800"/>
            <a:ext cx="381000" cy="2590800"/>
          </a:xfrm>
          <a:custGeom>
            <a:avLst/>
            <a:gdLst>
              <a:gd name="txL" fmla="*/ 3420 w 21600"/>
              <a:gd name="txT" fmla="*/ 3420 h 21600"/>
              <a:gd name="txR" fmla="*/ 18180 w 21600"/>
              <a:gd name="txB" fmla="*/ 18180 h 21600"/>
            </a:gdLst>
            <a:ahLst/>
            <a:cxnLst>
              <a:cxn ang="0">
                <a:pos x="352425" y="1295400"/>
              </a:cxn>
              <a:cxn ang="0">
                <a:pos x="190500" y="2590800"/>
              </a:cxn>
              <a:cxn ang="0">
                <a:pos x="28575" y="1295400"/>
              </a:cxn>
              <a:cxn ang="0">
                <a:pos x="190500" y="0"/>
              </a:cxn>
            </a:cxnLst>
            <a:rect l="txL" t="txT" r="txR" b="txB"/>
            <a:pathLst>
              <a:path w="21600" h="21600">
                <a:moveTo>
                  <a:pt x="0" y="0"/>
                </a:moveTo>
                <a:lnTo>
                  <a:pt x="3240" y="21600"/>
                </a:lnTo>
                <a:lnTo>
                  <a:pt x="18360" y="21600"/>
                </a:lnTo>
                <a:lnTo>
                  <a:pt x="21600" y="0"/>
                </a:lnTo>
                <a:lnTo>
                  <a:pt x="0" y="0"/>
                </a:lnTo>
                <a:close/>
              </a:path>
            </a:pathLst>
          </a:custGeom>
          <a:blipFill rotWithShape="1">
            <a:blip r:embed="rId3" cstate="print"/>
          </a:blipFill>
          <a:ln w="9525">
            <a:noFill/>
          </a:ln>
        </p:spPr>
        <p:txBody>
          <a:bodyPr/>
          <a:lstStyle/>
          <a:p>
            <a:endParaRPr lang="en-US"/>
          </a:p>
        </p:txBody>
      </p:sp>
      <p:sp>
        <p:nvSpPr>
          <p:cNvPr id="71705" name="Oval 25"/>
          <p:cNvSpPr/>
          <p:nvPr/>
        </p:nvSpPr>
        <p:spPr>
          <a:xfrm>
            <a:off x="6210300" y="1733550"/>
            <a:ext cx="228600" cy="228600"/>
          </a:xfrm>
          <a:prstGeom prst="ellipse">
            <a:avLst/>
          </a:prstGeom>
          <a:solidFill>
            <a:srgbClr val="808000"/>
          </a:soli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71706" name="Line 26"/>
          <p:cNvSpPr/>
          <p:nvPr/>
        </p:nvSpPr>
        <p:spPr>
          <a:xfrm>
            <a:off x="6324600" y="1828800"/>
            <a:ext cx="228600" cy="304800"/>
          </a:xfrm>
          <a:prstGeom prst="line">
            <a:avLst/>
          </a:prstGeom>
          <a:ln w="57150" cap="flat" cmpd="sng">
            <a:solidFill>
              <a:schemeClr val="tx1"/>
            </a:solidFill>
            <a:prstDash val="solid"/>
            <a:headEnd type="none" w="med" len="med"/>
            <a:tailEnd type="none" w="med" len="med"/>
          </a:ln>
        </p:spPr>
      </p:sp>
      <p:sp>
        <p:nvSpPr>
          <p:cNvPr id="71707" name="Line 27"/>
          <p:cNvSpPr/>
          <p:nvPr/>
        </p:nvSpPr>
        <p:spPr>
          <a:xfrm>
            <a:off x="6477000" y="1752600"/>
            <a:ext cx="990600" cy="0"/>
          </a:xfrm>
          <a:prstGeom prst="line">
            <a:avLst/>
          </a:prstGeom>
          <a:ln w="38100" cap="flat" cmpd="sng">
            <a:solidFill>
              <a:schemeClr val="tx1"/>
            </a:solidFill>
            <a:prstDash val="solid"/>
            <a:headEnd type="none" w="med" len="med"/>
            <a:tailEnd type="none" w="med" len="med"/>
          </a:ln>
        </p:spPr>
      </p:sp>
      <p:grpSp>
        <p:nvGrpSpPr>
          <p:cNvPr id="71708" name="Group 28"/>
          <p:cNvGrpSpPr/>
          <p:nvPr/>
        </p:nvGrpSpPr>
        <p:grpSpPr>
          <a:xfrm>
            <a:off x="9448800" y="1447800"/>
            <a:ext cx="914400" cy="609600"/>
            <a:chOff x="3456" y="912"/>
            <a:chExt cx="576" cy="384"/>
          </a:xfrm>
        </p:grpSpPr>
        <p:sp>
          <p:nvSpPr>
            <p:cNvPr id="5161" name="Rectangle 29" descr="Oak"/>
            <p:cNvSpPr/>
            <p:nvPr/>
          </p:nvSpPr>
          <p:spPr>
            <a:xfrm>
              <a:off x="3456" y="912"/>
              <a:ext cx="576" cy="384"/>
            </a:xfrm>
            <a:prstGeom prst="rect">
              <a:avLst/>
            </a:prstGeom>
            <a:blipFill rotWithShape="1">
              <a:blip r:embed="rId4" cstate="print"/>
            </a:blipFill>
            <a:ln w="9525">
              <a:noFill/>
            </a:ln>
          </p:spPr>
          <p:txBody>
            <a:bodyPr wrap="none" anchor="ctr"/>
            <a:lstStyle/>
            <a:p>
              <a:endParaRPr dirty="0">
                <a:latin typeface="Arial" panose="020B0604020202020204" pitchFamily="34" charset="0"/>
              </a:endParaRPr>
            </a:p>
          </p:txBody>
        </p:sp>
        <p:sp>
          <p:nvSpPr>
            <p:cNvPr id="5162" name="Text Box 30"/>
            <p:cNvSpPr txBox="1"/>
            <p:nvPr/>
          </p:nvSpPr>
          <p:spPr>
            <a:xfrm>
              <a:off x="3624" y="1008"/>
              <a:ext cx="288" cy="251"/>
            </a:xfrm>
            <a:prstGeom prst="rect">
              <a:avLst/>
            </a:prstGeom>
            <a:noFill/>
            <a:ln w="9525">
              <a:noFill/>
            </a:ln>
          </p:spPr>
          <p:txBody>
            <a:bodyPr>
              <a:spAutoFit/>
            </a:bodyPr>
            <a:lstStyle/>
            <a:p>
              <a:pPr>
                <a:spcBef>
                  <a:spcPct val="50000"/>
                </a:spcBef>
              </a:pPr>
              <a:r>
                <a:rPr sz="2000" b="1" dirty="0">
                  <a:latin typeface="Arial" panose="020B0604020202020204" pitchFamily="34" charset="0"/>
                </a:rPr>
                <a:t>B</a:t>
              </a:r>
            </a:p>
          </p:txBody>
        </p:sp>
      </p:grpSp>
      <p:grpSp>
        <p:nvGrpSpPr>
          <p:cNvPr id="71711" name="Group 31"/>
          <p:cNvGrpSpPr/>
          <p:nvPr/>
        </p:nvGrpSpPr>
        <p:grpSpPr>
          <a:xfrm>
            <a:off x="5872163" y="2338388"/>
            <a:ext cx="609600" cy="1104900"/>
            <a:chOff x="2580" y="1512"/>
            <a:chExt cx="384" cy="696"/>
          </a:xfrm>
        </p:grpSpPr>
        <p:grpSp>
          <p:nvGrpSpPr>
            <p:cNvPr id="5155" name="Group 32"/>
            <p:cNvGrpSpPr/>
            <p:nvPr/>
          </p:nvGrpSpPr>
          <p:grpSpPr>
            <a:xfrm>
              <a:off x="2580" y="1692"/>
              <a:ext cx="384" cy="516"/>
              <a:chOff x="2448" y="1680"/>
              <a:chExt cx="384" cy="516"/>
            </a:xfrm>
          </p:grpSpPr>
          <p:grpSp>
            <p:nvGrpSpPr>
              <p:cNvPr id="5157" name="Group 33"/>
              <p:cNvGrpSpPr/>
              <p:nvPr/>
            </p:nvGrpSpPr>
            <p:grpSpPr>
              <a:xfrm>
                <a:off x="2448" y="1764"/>
                <a:ext cx="384" cy="432"/>
                <a:chOff x="2448" y="2868"/>
                <a:chExt cx="384" cy="432"/>
              </a:xfrm>
            </p:grpSpPr>
            <p:sp>
              <p:nvSpPr>
                <p:cNvPr id="71714" name="AutoShape 34"/>
                <p:cNvSpPr>
                  <a:spLocks noChangeArrowheads="1"/>
                </p:cNvSpPr>
                <p:nvPr/>
              </p:nvSpPr>
              <p:spPr bwMode="auto">
                <a:xfrm>
                  <a:off x="2448" y="2868"/>
                  <a:ext cx="384" cy="432"/>
                </a:xfrm>
                <a:prstGeom prst="can">
                  <a:avLst>
                    <a:gd name="adj" fmla="val 28125"/>
                  </a:avLst>
                </a:prstGeom>
                <a:gradFill rotWithShape="1">
                  <a:gsLst>
                    <a:gs pos="0">
                      <a:schemeClr val="bg2"/>
                    </a:gs>
                    <a:gs pos="50000">
                      <a:schemeClr val="bg1"/>
                    </a:gs>
                    <a:gs pos="100000">
                      <a:schemeClr val="bg2"/>
                    </a:gs>
                  </a:gsLst>
                  <a:lin ang="0" scaled="1"/>
                </a:gradFill>
                <a:ln w="9525">
                  <a:solidFill>
                    <a:schemeClr val="tx1"/>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160" name="Text Box 35"/>
                <p:cNvSpPr txBox="1"/>
                <p:nvPr/>
              </p:nvSpPr>
              <p:spPr>
                <a:xfrm>
                  <a:off x="2508" y="3000"/>
                  <a:ext cx="288" cy="251"/>
                </a:xfrm>
                <a:prstGeom prst="rect">
                  <a:avLst/>
                </a:prstGeom>
                <a:noFill/>
                <a:ln w="9525">
                  <a:noFill/>
                </a:ln>
              </p:spPr>
              <p:txBody>
                <a:bodyPr>
                  <a:spAutoFit/>
                </a:bodyPr>
                <a:lstStyle/>
                <a:p>
                  <a:pPr>
                    <a:spcBef>
                      <a:spcPct val="50000"/>
                    </a:spcBef>
                  </a:pPr>
                  <a:r>
                    <a:rPr sz="2000" b="1" dirty="0">
                      <a:latin typeface="Arial" panose="020B0604020202020204" pitchFamily="34" charset="0"/>
                    </a:rPr>
                    <a:t>A</a:t>
                  </a:r>
                </a:p>
              </p:txBody>
            </p:sp>
          </p:grpSp>
          <p:sp>
            <p:nvSpPr>
              <p:cNvPr id="5158" name="Oval 36"/>
              <p:cNvSpPr/>
              <p:nvPr/>
            </p:nvSpPr>
            <p:spPr>
              <a:xfrm>
                <a:off x="2616" y="1680"/>
                <a:ext cx="48" cy="144"/>
              </a:xfrm>
              <a:prstGeom prst="ellipse">
                <a:avLst/>
              </a:prstGeom>
              <a:noFill/>
              <a:ln w="2857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grpSp>
        <p:sp>
          <p:nvSpPr>
            <p:cNvPr id="5156" name="Line 37"/>
            <p:cNvSpPr/>
            <p:nvPr/>
          </p:nvSpPr>
          <p:spPr>
            <a:xfrm flipV="1">
              <a:off x="2772" y="1512"/>
              <a:ext cx="0" cy="192"/>
            </a:xfrm>
            <a:prstGeom prst="line">
              <a:avLst/>
            </a:prstGeom>
            <a:ln w="38100" cap="flat" cmpd="sng">
              <a:solidFill>
                <a:schemeClr val="tx1"/>
              </a:solidFill>
              <a:prstDash val="solid"/>
              <a:headEnd type="none" w="med" len="med"/>
              <a:tailEnd type="none" w="med" len="med"/>
            </a:ln>
          </p:spPr>
        </p:sp>
      </p:grpSp>
      <p:sp>
        <p:nvSpPr>
          <p:cNvPr id="71718" name="Line 38"/>
          <p:cNvSpPr/>
          <p:nvPr/>
        </p:nvSpPr>
        <p:spPr>
          <a:xfrm>
            <a:off x="6172200" y="1905000"/>
            <a:ext cx="0" cy="704850"/>
          </a:xfrm>
          <a:prstGeom prst="line">
            <a:avLst/>
          </a:prstGeom>
          <a:ln w="38100" cap="flat" cmpd="sng">
            <a:solidFill>
              <a:schemeClr val="tx1"/>
            </a:solidFill>
            <a:prstDash val="solid"/>
            <a:headEnd type="none" w="med" len="med"/>
            <a:tailEnd type="none" w="med" len="med"/>
          </a:ln>
        </p:spPr>
      </p:sp>
      <p:sp>
        <p:nvSpPr>
          <p:cNvPr id="71719" name="Oval 39"/>
          <p:cNvSpPr/>
          <p:nvPr/>
        </p:nvSpPr>
        <p:spPr>
          <a:xfrm>
            <a:off x="6134100" y="1628775"/>
            <a:ext cx="381000" cy="381000"/>
          </a:xfrm>
          <a:prstGeom prst="ellipse">
            <a:avLst/>
          </a:prstGeom>
          <a:solidFill>
            <a:schemeClr val="bg1"/>
          </a:solidFill>
          <a:ln w="19050"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5150" name="Text Box 41"/>
          <p:cNvSpPr txBox="1"/>
          <p:nvPr/>
        </p:nvSpPr>
        <p:spPr>
          <a:xfrm>
            <a:off x="1905000" y="5791200"/>
            <a:ext cx="4191000" cy="368300"/>
          </a:xfrm>
          <a:prstGeom prst="rect">
            <a:avLst/>
          </a:prstGeom>
          <a:noFill/>
          <a:ln w="9525">
            <a:noFill/>
          </a:ln>
        </p:spPr>
        <p:txBody>
          <a:bodyPr>
            <a:spAutoFit/>
          </a:bodyPr>
          <a:lstStyle/>
          <a:p>
            <a:pPr>
              <a:spcBef>
                <a:spcPct val="50000"/>
              </a:spcBef>
            </a:pPr>
            <a:endParaRPr dirty="0">
              <a:latin typeface="Arial" panose="020B0604020202020204" pitchFamily="34" charset="0"/>
            </a:endParaRPr>
          </a:p>
        </p:txBody>
      </p:sp>
      <p:sp>
        <p:nvSpPr>
          <p:cNvPr id="71722" name="Rectangle 42" descr="Walnut"/>
          <p:cNvSpPr/>
          <p:nvPr/>
        </p:nvSpPr>
        <p:spPr>
          <a:xfrm>
            <a:off x="2209800" y="2133600"/>
            <a:ext cx="3505200" cy="228600"/>
          </a:xfrm>
          <a:prstGeom prst="rect">
            <a:avLst/>
          </a:prstGeom>
          <a:blipFill rotWithShape="1">
            <a:blip r:embed="rId2" cstate="print"/>
          </a:blipFill>
          <a:ln w="9525">
            <a:noFill/>
          </a:ln>
        </p:spPr>
        <p:txBody>
          <a:bodyPr wrap="none" anchor="ctr"/>
          <a:lstStyle/>
          <a:p>
            <a:endParaRPr dirty="0">
              <a:latin typeface="Arial" panose="020B0604020202020204" pitchFamily="34" charset="0"/>
            </a:endParaRPr>
          </a:p>
        </p:txBody>
      </p:sp>
      <p:sp>
        <p:nvSpPr>
          <p:cNvPr id="71723" name="Text Box 43"/>
          <p:cNvSpPr txBox="1"/>
          <p:nvPr/>
        </p:nvSpPr>
        <p:spPr>
          <a:xfrm>
            <a:off x="1524000" y="5486400"/>
            <a:ext cx="4953000" cy="953135"/>
          </a:xfrm>
          <a:prstGeom prst="rect">
            <a:avLst/>
          </a:prstGeom>
          <a:noFill/>
          <a:ln w="9525">
            <a:noFill/>
          </a:ln>
        </p:spPr>
        <p:txBody>
          <a:bodyPr>
            <a:spAutoFit/>
          </a:bodyPr>
          <a:lstStyle/>
          <a:p>
            <a:pPr>
              <a:spcBef>
                <a:spcPct val="50000"/>
              </a:spcBef>
            </a:pPr>
            <a:r>
              <a:rPr sz="2800" dirty="0">
                <a:solidFill>
                  <a:srgbClr val="0409CE"/>
                </a:solidFill>
                <a:latin typeface="Arial" panose="020B0604020202020204" pitchFamily="34" charset="0"/>
              </a:rPr>
              <a:t>Quả nặng A đứng yên trên mặt đất </a:t>
            </a:r>
          </a:p>
        </p:txBody>
      </p:sp>
      <p:sp>
        <p:nvSpPr>
          <p:cNvPr id="71724" name="Text Box 44"/>
          <p:cNvSpPr txBox="1"/>
          <p:nvPr/>
        </p:nvSpPr>
        <p:spPr>
          <a:xfrm>
            <a:off x="6400800" y="5486400"/>
            <a:ext cx="4572000" cy="953135"/>
          </a:xfrm>
          <a:prstGeom prst="rect">
            <a:avLst/>
          </a:prstGeom>
          <a:noFill/>
          <a:ln w="9525">
            <a:noFill/>
          </a:ln>
        </p:spPr>
        <p:txBody>
          <a:bodyPr>
            <a:spAutoFit/>
          </a:bodyPr>
          <a:lstStyle/>
          <a:p>
            <a:pPr>
              <a:spcBef>
                <a:spcPct val="50000"/>
              </a:spcBef>
            </a:pPr>
            <a:r>
              <a:rPr sz="2800" dirty="0">
                <a:solidFill>
                  <a:srgbClr val="0409CE"/>
                </a:solidFill>
                <a:latin typeface="Arial" panose="020B0604020202020204" pitchFamily="34" charset="0"/>
              </a:rPr>
              <a:t>Đưa quả nặng lên một độ</a:t>
            </a:r>
            <a:br>
              <a:rPr sz="2800" dirty="0">
                <a:solidFill>
                  <a:srgbClr val="0409CE"/>
                </a:solidFill>
                <a:latin typeface="Arial" panose="020B0604020202020204" pitchFamily="34" charset="0"/>
              </a:rPr>
            </a:br>
            <a:r>
              <a:rPr sz="2800" dirty="0">
                <a:solidFill>
                  <a:srgbClr val="0409CE"/>
                </a:solidFill>
                <a:latin typeface="Arial" panose="020B0604020202020204" pitchFamily="34" charset="0"/>
              </a:rPr>
              <a:t>cao nào đó </a:t>
            </a:r>
          </a:p>
        </p:txBody>
      </p:sp>
      <p:sp>
        <p:nvSpPr>
          <p:cNvPr id="71725" name="Text Box 45"/>
          <p:cNvSpPr txBox="1"/>
          <p:nvPr/>
        </p:nvSpPr>
        <p:spPr>
          <a:xfrm>
            <a:off x="1524000" y="914400"/>
            <a:ext cx="4180840" cy="521970"/>
          </a:xfrm>
          <a:prstGeom prst="rect">
            <a:avLst/>
          </a:prstGeom>
          <a:noFill/>
          <a:ln w="9525">
            <a:noFill/>
          </a:ln>
        </p:spPr>
        <p:txBody>
          <a:bodyPr wrap="square">
            <a:spAutoFit/>
          </a:bodyPr>
          <a:lstStyle/>
          <a:p>
            <a:pPr>
              <a:spcBef>
                <a:spcPct val="50000"/>
              </a:spcBef>
            </a:pPr>
            <a:r>
              <a:rPr sz="2800" dirty="0">
                <a:solidFill>
                  <a:srgbClr val="0409CE"/>
                </a:solidFill>
                <a:latin typeface="Times New Roman" panose="02020603050405020304" pitchFamily="18" charset="0"/>
                <a:cs typeface="Times New Roman" panose="02020603050405020304" pitchFamily="18" charset="0"/>
              </a:rPr>
              <a:t>1. </a:t>
            </a:r>
            <a:r>
              <a:rPr sz="2800" u="sng" dirty="0">
                <a:solidFill>
                  <a:srgbClr val="0409CE"/>
                </a:solidFill>
                <a:latin typeface="Times New Roman" panose="02020603050405020304" pitchFamily="18" charset="0"/>
                <a:cs typeface="Times New Roman" panose="02020603050405020304" pitchFamily="18" charset="0"/>
              </a:rPr>
              <a:t>Thế năng </a:t>
            </a:r>
            <a:r>
              <a:rPr lang="en-US" sz="2800" u="sng" dirty="0">
                <a:solidFill>
                  <a:srgbClr val="0409CE"/>
                </a:solidFill>
                <a:latin typeface="Times New Roman" panose="02020603050405020304" pitchFamily="18" charset="0"/>
                <a:cs typeface="Times New Roman" panose="02020603050405020304" pitchFamily="18" charset="0"/>
              </a:rPr>
              <a:t>trọng trường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71682"/>
                                        </p:tgtEl>
                                        <p:attrNameLst>
                                          <p:attrName>style.visibility</p:attrName>
                                        </p:attrNameLst>
                                      </p:cBhvr>
                                      <p:to>
                                        <p:strVal val="visible"/>
                                      </p:to>
                                    </p:set>
                                    <p:animEffect transition="in" filter="diamond(in)">
                                      <p:cBhvr>
                                        <p:cTn id="7" dur="500"/>
                                        <p:tgtEl>
                                          <p:spTgt spid="7168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71725">
                                            <p:txEl>
                                              <p:charRg st="0" end="20"/>
                                            </p:txEl>
                                          </p:spTgt>
                                        </p:tgtEl>
                                        <p:attrNameLst>
                                          <p:attrName>style.visibility</p:attrName>
                                        </p:attrNameLst>
                                      </p:cBhvr>
                                      <p:to>
                                        <p:strVal val="visible"/>
                                      </p:to>
                                    </p:set>
                                    <p:animEffect transition="in" filter="diamond(in)">
                                      <p:cBhvr>
                                        <p:cTn id="12" dur="500"/>
                                        <p:tgtEl>
                                          <p:spTgt spid="71725">
                                            <p:txEl>
                                              <p:charRg st="0" end="2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2" presetClass="entr" presetSubtype="0" fill="hold" grpId="0" nodeType="clickEffect">
                                  <p:stCondLst>
                                    <p:cond delay="0"/>
                                  </p:stCondLst>
                                  <p:childTnLst>
                                    <p:set>
                                      <p:cBhvr>
                                        <p:cTn id="16" dur="1" fill="hold">
                                          <p:stCondLst>
                                            <p:cond delay="0"/>
                                          </p:stCondLst>
                                        </p:cTn>
                                        <p:tgtEl>
                                          <p:spTgt spid="71685"/>
                                        </p:tgtEl>
                                        <p:attrNameLst>
                                          <p:attrName>style.visibility</p:attrName>
                                        </p:attrNameLst>
                                      </p:cBhvr>
                                      <p:to>
                                        <p:strVal val="visible"/>
                                      </p:to>
                                    </p:set>
                                    <p:animScale>
                                      <p:cBhvr>
                                        <p:cTn id="17" dur="1000" decel="50000" fill="hold">
                                          <p:stCondLst>
                                            <p:cond delay="0"/>
                                          </p:stCondLst>
                                        </p:cTn>
                                        <p:tgtEl>
                                          <p:spTgt spid="7168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18" dur="1000" decel="50000" fill="hold">
                                          <p:stCondLst>
                                            <p:cond delay="0"/>
                                          </p:stCondLst>
                                        </p:cTn>
                                        <p:tgtEl>
                                          <p:spTgt spid="71685"/>
                                        </p:tgtEl>
                                        <p:attrNameLst>
                                          <p:attrName>ppt_x</p:attrName>
                                          <p:attrName>ppt_y</p:attrName>
                                        </p:attrNameLst>
                                      </p:cBhvr>
                                    </p:animMotion>
                                    <p:animEffect transition="in" filter="fade">
                                      <p:cBhvr>
                                        <p:cTn id="19" dur="1000"/>
                                        <p:tgtEl>
                                          <p:spTgt spid="71685"/>
                                        </p:tgtEl>
                                      </p:cBhvr>
                                    </p:animEffect>
                                  </p:childTnLst>
                                </p:cTn>
                              </p:par>
                              <p:par>
                                <p:cTn id="20" presetID="52" presetClass="entr" presetSubtype="0" fill="hold" grpId="0" nodeType="withEffect">
                                  <p:stCondLst>
                                    <p:cond delay="0"/>
                                  </p:stCondLst>
                                  <p:childTnLst>
                                    <p:set>
                                      <p:cBhvr>
                                        <p:cTn id="21" dur="1" fill="hold">
                                          <p:stCondLst>
                                            <p:cond delay="0"/>
                                          </p:stCondLst>
                                        </p:cTn>
                                        <p:tgtEl>
                                          <p:spTgt spid="71686"/>
                                        </p:tgtEl>
                                        <p:attrNameLst>
                                          <p:attrName>style.visibility</p:attrName>
                                        </p:attrNameLst>
                                      </p:cBhvr>
                                      <p:to>
                                        <p:strVal val="visible"/>
                                      </p:to>
                                    </p:set>
                                    <p:animScale>
                                      <p:cBhvr>
                                        <p:cTn id="22" dur="1000" decel="50000" fill="hold">
                                          <p:stCondLst>
                                            <p:cond delay="0"/>
                                          </p:stCondLst>
                                        </p:cTn>
                                        <p:tgtEl>
                                          <p:spTgt spid="7168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23" dur="1000" decel="50000" fill="hold">
                                          <p:stCondLst>
                                            <p:cond delay="0"/>
                                          </p:stCondLst>
                                        </p:cTn>
                                        <p:tgtEl>
                                          <p:spTgt spid="71686"/>
                                        </p:tgtEl>
                                        <p:attrNameLst>
                                          <p:attrName>ppt_x</p:attrName>
                                          <p:attrName>ppt_y</p:attrName>
                                        </p:attrNameLst>
                                      </p:cBhvr>
                                    </p:animMotion>
                                    <p:animEffect transition="in" filter="fade">
                                      <p:cBhvr>
                                        <p:cTn id="24" dur="1000"/>
                                        <p:tgtEl>
                                          <p:spTgt spid="71686"/>
                                        </p:tgtEl>
                                      </p:cBhvr>
                                    </p:animEffect>
                                  </p:childTnLst>
                                </p:cTn>
                              </p:par>
                              <p:par>
                                <p:cTn id="25" presetID="52" presetClass="entr" presetSubtype="0" fill="hold" nodeType="withEffect">
                                  <p:stCondLst>
                                    <p:cond delay="0"/>
                                  </p:stCondLst>
                                  <p:childTnLst>
                                    <p:set>
                                      <p:cBhvr>
                                        <p:cTn id="26" dur="1" fill="hold">
                                          <p:stCondLst>
                                            <p:cond delay="0"/>
                                          </p:stCondLst>
                                        </p:cTn>
                                        <p:tgtEl>
                                          <p:spTgt spid="71687"/>
                                        </p:tgtEl>
                                        <p:attrNameLst>
                                          <p:attrName>style.visibility</p:attrName>
                                        </p:attrNameLst>
                                      </p:cBhvr>
                                      <p:to>
                                        <p:strVal val="visible"/>
                                      </p:to>
                                    </p:set>
                                    <p:animScale>
                                      <p:cBhvr>
                                        <p:cTn id="27" dur="1000" decel="50000" fill="hold">
                                          <p:stCondLst>
                                            <p:cond delay="0"/>
                                          </p:stCondLst>
                                        </p:cTn>
                                        <p:tgtEl>
                                          <p:spTgt spid="7168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28" dur="1000" decel="50000" fill="hold">
                                          <p:stCondLst>
                                            <p:cond delay="0"/>
                                          </p:stCondLst>
                                        </p:cTn>
                                        <p:tgtEl>
                                          <p:spTgt spid="71687"/>
                                        </p:tgtEl>
                                        <p:attrNameLst>
                                          <p:attrName>ppt_x</p:attrName>
                                          <p:attrName>ppt_y</p:attrName>
                                        </p:attrNameLst>
                                      </p:cBhvr>
                                    </p:animMotion>
                                    <p:animEffect transition="in" filter="fade">
                                      <p:cBhvr>
                                        <p:cTn id="29" dur="1000"/>
                                        <p:tgtEl>
                                          <p:spTgt spid="71687"/>
                                        </p:tgtEl>
                                      </p:cBhvr>
                                    </p:animEffect>
                                  </p:childTnLst>
                                </p:cTn>
                              </p:par>
                              <p:par>
                                <p:cTn id="30" presetID="52" presetClass="entr" presetSubtype="0" fill="hold" nodeType="withEffect">
                                  <p:stCondLst>
                                    <p:cond delay="0"/>
                                  </p:stCondLst>
                                  <p:childTnLst>
                                    <p:set>
                                      <p:cBhvr>
                                        <p:cTn id="31" dur="1" fill="hold">
                                          <p:stCondLst>
                                            <p:cond delay="0"/>
                                          </p:stCondLst>
                                        </p:cTn>
                                        <p:tgtEl>
                                          <p:spTgt spid="71688"/>
                                        </p:tgtEl>
                                        <p:attrNameLst>
                                          <p:attrName>style.visibility</p:attrName>
                                        </p:attrNameLst>
                                      </p:cBhvr>
                                      <p:to>
                                        <p:strVal val="visible"/>
                                      </p:to>
                                    </p:set>
                                    <p:animScale>
                                      <p:cBhvr>
                                        <p:cTn id="32" dur="1000" decel="50000" fill="hold">
                                          <p:stCondLst>
                                            <p:cond delay="0"/>
                                          </p:stCondLst>
                                        </p:cTn>
                                        <p:tgtEl>
                                          <p:spTgt spid="7168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33" dur="1000" decel="50000" fill="hold">
                                          <p:stCondLst>
                                            <p:cond delay="0"/>
                                          </p:stCondLst>
                                        </p:cTn>
                                        <p:tgtEl>
                                          <p:spTgt spid="71688"/>
                                        </p:tgtEl>
                                        <p:attrNameLst>
                                          <p:attrName>ppt_x</p:attrName>
                                          <p:attrName>ppt_y</p:attrName>
                                        </p:attrNameLst>
                                      </p:cBhvr>
                                    </p:animMotion>
                                    <p:animEffect transition="in" filter="fade">
                                      <p:cBhvr>
                                        <p:cTn id="34" dur="1000"/>
                                        <p:tgtEl>
                                          <p:spTgt spid="71688"/>
                                        </p:tgtEl>
                                      </p:cBhvr>
                                    </p:animEffect>
                                  </p:childTnLst>
                                </p:cTn>
                              </p:par>
                              <p:par>
                                <p:cTn id="35" presetID="52" presetClass="entr" presetSubtype="0" fill="hold" nodeType="withEffect">
                                  <p:stCondLst>
                                    <p:cond delay="0"/>
                                  </p:stCondLst>
                                  <p:childTnLst>
                                    <p:set>
                                      <p:cBhvr>
                                        <p:cTn id="36" dur="1" fill="hold">
                                          <p:stCondLst>
                                            <p:cond delay="0"/>
                                          </p:stCondLst>
                                        </p:cTn>
                                        <p:tgtEl>
                                          <p:spTgt spid="71689"/>
                                        </p:tgtEl>
                                        <p:attrNameLst>
                                          <p:attrName>style.visibility</p:attrName>
                                        </p:attrNameLst>
                                      </p:cBhvr>
                                      <p:to>
                                        <p:strVal val="visible"/>
                                      </p:to>
                                    </p:set>
                                    <p:animScale>
                                      <p:cBhvr>
                                        <p:cTn id="37" dur="1000" decel="50000" fill="hold">
                                          <p:stCondLst>
                                            <p:cond delay="0"/>
                                          </p:stCondLst>
                                        </p:cTn>
                                        <p:tgtEl>
                                          <p:spTgt spid="7168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38" dur="1000" decel="50000" fill="hold">
                                          <p:stCondLst>
                                            <p:cond delay="0"/>
                                          </p:stCondLst>
                                        </p:cTn>
                                        <p:tgtEl>
                                          <p:spTgt spid="71689"/>
                                        </p:tgtEl>
                                        <p:attrNameLst>
                                          <p:attrName>ppt_x</p:attrName>
                                          <p:attrName>ppt_y</p:attrName>
                                        </p:attrNameLst>
                                      </p:cBhvr>
                                    </p:animMotion>
                                    <p:animEffect transition="in" filter="fade">
                                      <p:cBhvr>
                                        <p:cTn id="39" dur="1000"/>
                                        <p:tgtEl>
                                          <p:spTgt spid="71689"/>
                                        </p:tgtEl>
                                      </p:cBhvr>
                                    </p:animEffect>
                                  </p:childTnLst>
                                </p:cTn>
                              </p:par>
                              <p:par>
                                <p:cTn id="40" presetID="52" presetClass="entr" presetSubtype="0" fill="hold" grpId="0" nodeType="withEffect">
                                  <p:stCondLst>
                                    <p:cond delay="0"/>
                                  </p:stCondLst>
                                  <p:childTnLst>
                                    <p:set>
                                      <p:cBhvr>
                                        <p:cTn id="41" dur="1" fill="hold">
                                          <p:stCondLst>
                                            <p:cond delay="0"/>
                                          </p:stCondLst>
                                        </p:cTn>
                                        <p:tgtEl>
                                          <p:spTgt spid="71690"/>
                                        </p:tgtEl>
                                        <p:attrNameLst>
                                          <p:attrName>style.visibility</p:attrName>
                                        </p:attrNameLst>
                                      </p:cBhvr>
                                      <p:to>
                                        <p:strVal val="visible"/>
                                      </p:to>
                                    </p:set>
                                    <p:animScale>
                                      <p:cBhvr>
                                        <p:cTn id="42" dur="1000" decel="50000" fill="hold">
                                          <p:stCondLst>
                                            <p:cond delay="0"/>
                                          </p:stCondLst>
                                        </p:cTn>
                                        <p:tgtEl>
                                          <p:spTgt spid="7169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43" dur="1000" decel="50000" fill="hold">
                                          <p:stCondLst>
                                            <p:cond delay="0"/>
                                          </p:stCondLst>
                                        </p:cTn>
                                        <p:tgtEl>
                                          <p:spTgt spid="71690"/>
                                        </p:tgtEl>
                                        <p:attrNameLst>
                                          <p:attrName>ppt_x</p:attrName>
                                          <p:attrName>ppt_y</p:attrName>
                                        </p:attrNameLst>
                                      </p:cBhvr>
                                    </p:animMotion>
                                    <p:animEffect transition="in" filter="fade">
                                      <p:cBhvr>
                                        <p:cTn id="44" dur="1000"/>
                                        <p:tgtEl>
                                          <p:spTgt spid="71690"/>
                                        </p:tgtEl>
                                      </p:cBhvr>
                                    </p:animEffect>
                                  </p:childTnLst>
                                </p:cTn>
                              </p:par>
                              <p:par>
                                <p:cTn id="45" presetID="52" presetClass="entr" presetSubtype="0" fill="hold" grpId="0" nodeType="withEffect">
                                  <p:stCondLst>
                                    <p:cond delay="0"/>
                                  </p:stCondLst>
                                  <p:childTnLst>
                                    <p:set>
                                      <p:cBhvr>
                                        <p:cTn id="46" dur="1" fill="hold">
                                          <p:stCondLst>
                                            <p:cond delay="0"/>
                                          </p:stCondLst>
                                        </p:cTn>
                                        <p:tgtEl>
                                          <p:spTgt spid="71691"/>
                                        </p:tgtEl>
                                        <p:attrNameLst>
                                          <p:attrName>style.visibility</p:attrName>
                                        </p:attrNameLst>
                                      </p:cBhvr>
                                      <p:to>
                                        <p:strVal val="visible"/>
                                      </p:to>
                                    </p:set>
                                    <p:animScale>
                                      <p:cBhvr>
                                        <p:cTn id="47" dur="1000" decel="50000" fill="hold">
                                          <p:stCondLst>
                                            <p:cond delay="0"/>
                                          </p:stCondLst>
                                        </p:cTn>
                                        <p:tgtEl>
                                          <p:spTgt spid="7169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48" dur="1000" decel="50000" fill="hold">
                                          <p:stCondLst>
                                            <p:cond delay="0"/>
                                          </p:stCondLst>
                                        </p:cTn>
                                        <p:tgtEl>
                                          <p:spTgt spid="71691"/>
                                        </p:tgtEl>
                                        <p:attrNameLst>
                                          <p:attrName>ppt_x</p:attrName>
                                          <p:attrName>ppt_y</p:attrName>
                                        </p:attrNameLst>
                                      </p:cBhvr>
                                    </p:animMotion>
                                    <p:animEffect transition="in" filter="fade">
                                      <p:cBhvr>
                                        <p:cTn id="49" dur="1000"/>
                                        <p:tgtEl>
                                          <p:spTgt spid="71691"/>
                                        </p:tgtEl>
                                      </p:cBhvr>
                                    </p:animEffect>
                                  </p:childTnLst>
                                </p:cTn>
                              </p:par>
                              <p:par>
                                <p:cTn id="50" presetID="52" presetClass="entr" presetSubtype="0" fill="hold" grpId="0" nodeType="withEffect">
                                  <p:stCondLst>
                                    <p:cond delay="0"/>
                                  </p:stCondLst>
                                  <p:childTnLst>
                                    <p:set>
                                      <p:cBhvr>
                                        <p:cTn id="51" dur="1" fill="hold">
                                          <p:stCondLst>
                                            <p:cond delay="0"/>
                                          </p:stCondLst>
                                        </p:cTn>
                                        <p:tgtEl>
                                          <p:spTgt spid="71692"/>
                                        </p:tgtEl>
                                        <p:attrNameLst>
                                          <p:attrName>style.visibility</p:attrName>
                                        </p:attrNameLst>
                                      </p:cBhvr>
                                      <p:to>
                                        <p:strVal val="visible"/>
                                      </p:to>
                                    </p:set>
                                    <p:animScale>
                                      <p:cBhvr>
                                        <p:cTn id="52" dur="1000" decel="50000" fill="hold">
                                          <p:stCondLst>
                                            <p:cond delay="0"/>
                                          </p:stCondLst>
                                        </p:cTn>
                                        <p:tgtEl>
                                          <p:spTgt spid="7169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53" dur="1000" decel="50000" fill="hold">
                                          <p:stCondLst>
                                            <p:cond delay="0"/>
                                          </p:stCondLst>
                                        </p:cTn>
                                        <p:tgtEl>
                                          <p:spTgt spid="71692"/>
                                        </p:tgtEl>
                                        <p:attrNameLst>
                                          <p:attrName>ppt_x</p:attrName>
                                          <p:attrName>ppt_y</p:attrName>
                                        </p:attrNameLst>
                                      </p:cBhvr>
                                    </p:animMotion>
                                    <p:animEffect transition="in" filter="fade">
                                      <p:cBhvr>
                                        <p:cTn id="54" dur="1000"/>
                                        <p:tgtEl>
                                          <p:spTgt spid="71692"/>
                                        </p:tgtEl>
                                      </p:cBhvr>
                                    </p:animEffect>
                                  </p:childTnLst>
                                </p:cTn>
                              </p:par>
                              <p:par>
                                <p:cTn id="55" presetID="52" presetClass="entr" presetSubtype="0" fill="hold" grpId="0" nodeType="withEffect">
                                  <p:stCondLst>
                                    <p:cond delay="0"/>
                                  </p:stCondLst>
                                  <p:childTnLst>
                                    <p:set>
                                      <p:cBhvr>
                                        <p:cTn id="56" dur="1" fill="hold">
                                          <p:stCondLst>
                                            <p:cond delay="0"/>
                                          </p:stCondLst>
                                        </p:cTn>
                                        <p:tgtEl>
                                          <p:spTgt spid="71693"/>
                                        </p:tgtEl>
                                        <p:attrNameLst>
                                          <p:attrName>style.visibility</p:attrName>
                                        </p:attrNameLst>
                                      </p:cBhvr>
                                      <p:to>
                                        <p:strVal val="visible"/>
                                      </p:to>
                                    </p:set>
                                    <p:animScale>
                                      <p:cBhvr>
                                        <p:cTn id="57" dur="1000" decel="50000" fill="hold">
                                          <p:stCondLst>
                                            <p:cond delay="0"/>
                                          </p:stCondLst>
                                        </p:cTn>
                                        <p:tgtEl>
                                          <p:spTgt spid="7169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58" dur="1000" decel="50000" fill="hold">
                                          <p:stCondLst>
                                            <p:cond delay="0"/>
                                          </p:stCondLst>
                                        </p:cTn>
                                        <p:tgtEl>
                                          <p:spTgt spid="71693"/>
                                        </p:tgtEl>
                                        <p:attrNameLst>
                                          <p:attrName>ppt_x</p:attrName>
                                          <p:attrName>ppt_y</p:attrName>
                                        </p:attrNameLst>
                                      </p:cBhvr>
                                    </p:animMotion>
                                    <p:animEffect transition="in" filter="fade">
                                      <p:cBhvr>
                                        <p:cTn id="59" dur="1000"/>
                                        <p:tgtEl>
                                          <p:spTgt spid="71693"/>
                                        </p:tgtEl>
                                      </p:cBhvr>
                                    </p:animEffect>
                                  </p:childTnLst>
                                </p:cTn>
                              </p:par>
                              <p:par>
                                <p:cTn id="60" presetID="52" presetClass="entr" presetSubtype="0" fill="hold" grpId="0" nodeType="withEffect">
                                  <p:stCondLst>
                                    <p:cond delay="0"/>
                                  </p:stCondLst>
                                  <p:childTnLst>
                                    <p:set>
                                      <p:cBhvr>
                                        <p:cTn id="61" dur="1" fill="hold">
                                          <p:stCondLst>
                                            <p:cond delay="0"/>
                                          </p:stCondLst>
                                        </p:cTn>
                                        <p:tgtEl>
                                          <p:spTgt spid="71694"/>
                                        </p:tgtEl>
                                        <p:attrNameLst>
                                          <p:attrName>style.visibility</p:attrName>
                                        </p:attrNameLst>
                                      </p:cBhvr>
                                      <p:to>
                                        <p:strVal val="visible"/>
                                      </p:to>
                                    </p:set>
                                    <p:animScale>
                                      <p:cBhvr>
                                        <p:cTn id="62" dur="1000" decel="50000" fill="hold">
                                          <p:stCondLst>
                                            <p:cond delay="0"/>
                                          </p:stCondLst>
                                        </p:cTn>
                                        <p:tgtEl>
                                          <p:spTgt spid="7169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63" dur="1000" decel="50000" fill="hold">
                                          <p:stCondLst>
                                            <p:cond delay="0"/>
                                          </p:stCondLst>
                                        </p:cTn>
                                        <p:tgtEl>
                                          <p:spTgt spid="71694"/>
                                        </p:tgtEl>
                                        <p:attrNameLst>
                                          <p:attrName>ppt_x</p:attrName>
                                          <p:attrName>ppt_y</p:attrName>
                                        </p:attrNameLst>
                                      </p:cBhvr>
                                    </p:animMotion>
                                    <p:animEffect transition="in" filter="fade">
                                      <p:cBhvr>
                                        <p:cTn id="64" dur="1000"/>
                                        <p:tgtEl>
                                          <p:spTgt spid="71694"/>
                                        </p:tgtEl>
                                      </p:cBhvr>
                                    </p:animEffect>
                                  </p:childTnLst>
                                </p:cTn>
                              </p:par>
                              <p:par>
                                <p:cTn id="65" presetID="52" presetClass="entr" presetSubtype="0" fill="hold" grpId="0" nodeType="withEffect">
                                  <p:stCondLst>
                                    <p:cond delay="0"/>
                                  </p:stCondLst>
                                  <p:childTnLst>
                                    <p:set>
                                      <p:cBhvr>
                                        <p:cTn id="66" dur="1" fill="hold">
                                          <p:stCondLst>
                                            <p:cond delay="0"/>
                                          </p:stCondLst>
                                        </p:cTn>
                                        <p:tgtEl>
                                          <p:spTgt spid="71695"/>
                                        </p:tgtEl>
                                        <p:attrNameLst>
                                          <p:attrName>style.visibility</p:attrName>
                                        </p:attrNameLst>
                                      </p:cBhvr>
                                      <p:to>
                                        <p:strVal val="visible"/>
                                      </p:to>
                                    </p:set>
                                    <p:animScale>
                                      <p:cBhvr>
                                        <p:cTn id="67" dur="1000" decel="50000" fill="hold">
                                          <p:stCondLst>
                                            <p:cond delay="0"/>
                                          </p:stCondLst>
                                        </p:cTn>
                                        <p:tgtEl>
                                          <p:spTgt spid="7169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68" dur="1000" decel="50000" fill="hold">
                                          <p:stCondLst>
                                            <p:cond delay="0"/>
                                          </p:stCondLst>
                                        </p:cTn>
                                        <p:tgtEl>
                                          <p:spTgt spid="71695"/>
                                        </p:tgtEl>
                                        <p:attrNameLst>
                                          <p:attrName>ppt_x</p:attrName>
                                          <p:attrName>ppt_y</p:attrName>
                                        </p:attrNameLst>
                                      </p:cBhvr>
                                    </p:animMotion>
                                    <p:animEffect transition="in" filter="fade">
                                      <p:cBhvr>
                                        <p:cTn id="69" dur="1000"/>
                                        <p:tgtEl>
                                          <p:spTgt spid="71695"/>
                                        </p:tgtEl>
                                      </p:cBhvr>
                                    </p:animEffect>
                                  </p:childTnLst>
                                </p:cTn>
                              </p:par>
                              <p:par>
                                <p:cTn id="70" presetID="52" presetClass="entr" presetSubtype="0" fill="hold" nodeType="withEffect">
                                  <p:stCondLst>
                                    <p:cond delay="0"/>
                                  </p:stCondLst>
                                  <p:childTnLst>
                                    <p:set>
                                      <p:cBhvr>
                                        <p:cTn id="71" dur="1" fill="hold">
                                          <p:stCondLst>
                                            <p:cond delay="0"/>
                                          </p:stCondLst>
                                        </p:cTn>
                                        <p:tgtEl>
                                          <p:spTgt spid="71697"/>
                                        </p:tgtEl>
                                        <p:attrNameLst>
                                          <p:attrName>style.visibility</p:attrName>
                                        </p:attrNameLst>
                                      </p:cBhvr>
                                      <p:to>
                                        <p:strVal val="visible"/>
                                      </p:to>
                                    </p:set>
                                    <p:animScale>
                                      <p:cBhvr>
                                        <p:cTn id="72" dur="1000" decel="50000" fill="hold">
                                          <p:stCondLst>
                                            <p:cond delay="0"/>
                                          </p:stCondLst>
                                        </p:cTn>
                                        <p:tgtEl>
                                          <p:spTgt spid="7169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73" dur="1000" decel="50000" fill="hold">
                                          <p:stCondLst>
                                            <p:cond delay="0"/>
                                          </p:stCondLst>
                                        </p:cTn>
                                        <p:tgtEl>
                                          <p:spTgt spid="71697"/>
                                        </p:tgtEl>
                                        <p:attrNameLst>
                                          <p:attrName>ppt_x</p:attrName>
                                          <p:attrName>ppt_y</p:attrName>
                                        </p:attrNameLst>
                                      </p:cBhvr>
                                    </p:animMotion>
                                    <p:animEffect transition="in" filter="fade">
                                      <p:cBhvr>
                                        <p:cTn id="74" dur="1000"/>
                                        <p:tgtEl>
                                          <p:spTgt spid="71697"/>
                                        </p:tgtEl>
                                      </p:cBhvr>
                                    </p:animEffect>
                                  </p:childTnLst>
                                </p:cTn>
                              </p:par>
                              <p:par>
                                <p:cTn id="75" presetID="10" presetClass="entr" presetSubtype="0" fill="hold" nodeType="withEffect">
                                  <p:stCondLst>
                                    <p:cond delay="0"/>
                                  </p:stCondLst>
                                  <p:childTnLst>
                                    <p:set>
                                      <p:cBhvr>
                                        <p:cTn id="76" dur="1" fill="hold">
                                          <p:stCondLst>
                                            <p:cond delay="0"/>
                                          </p:stCondLst>
                                        </p:cTn>
                                        <p:tgtEl>
                                          <p:spTgt spid="71699"/>
                                        </p:tgtEl>
                                        <p:attrNameLst>
                                          <p:attrName>style.visibility</p:attrName>
                                        </p:attrNameLst>
                                      </p:cBhvr>
                                      <p:to>
                                        <p:strVal val="visible"/>
                                      </p:to>
                                    </p:set>
                                    <p:animEffect transition="in" filter="fade">
                                      <p:cBhvr>
                                        <p:cTn id="77" dur="2000"/>
                                        <p:tgtEl>
                                          <p:spTgt spid="71699"/>
                                        </p:tgtEl>
                                      </p:cBhvr>
                                    </p:animEffect>
                                  </p:childTnLst>
                                </p:cTn>
                              </p:par>
                              <p:par>
                                <p:cTn id="78" presetID="10" presetClass="entr" presetSubtype="0" fill="hold" nodeType="withEffect">
                                  <p:stCondLst>
                                    <p:cond delay="0"/>
                                  </p:stCondLst>
                                  <p:childTnLst>
                                    <p:set>
                                      <p:cBhvr>
                                        <p:cTn id="79" dur="1" fill="hold">
                                          <p:stCondLst>
                                            <p:cond delay="0"/>
                                          </p:stCondLst>
                                        </p:cTn>
                                        <p:tgtEl>
                                          <p:spTgt spid="71701"/>
                                        </p:tgtEl>
                                        <p:attrNameLst>
                                          <p:attrName>style.visibility</p:attrName>
                                        </p:attrNameLst>
                                      </p:cBhvr>
                                      <p:to>
                                        <p:strVal val="visible"/>
                                      </p:to>
                                    </p:set>
                                    <p:animEffect transition="in" filter="fade">
                                      <p:cBhvr>
                                        <p:cTn id="80" dur="2000"/>
                                        <p:tgtEl>
                                          <p:spTgt spid="71701"/>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71702"/>
                                        </p:tgtEl>
                                        <p:attrNameLst>
                                          <p:attrName>style.visibility</p:attrName>
                                        </p:attrNameLst>
                                      </p:cBhvr>
                                      <p:to>
                                        <p:strVal val="visible"/>
                                      </p:to>
                                    </p:set>
                                    <p:animEffect transition="in" filter="fade">
                                      <p:cBhvr>
                                        <p:cTn id="83" dur="2000"/>
                                        <p:tgtEl>
                                          <p:spTgt spid="71702"/>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71703"/>
                                        </p:tgtEl>
                                        <p:attrNameLst>
                                          <p:attrName>style.visibility</p:attrName>
                                        </p:attrNameLst>
                                      </p:cBhvr>
                                      <p:to>
                                        <p:strVal val="visible"/>
                                      </p:to>
                                    </p:set>
                                    <p:animEffect transition="in" filter="fade">
                                      <p:cBhvr>
                                        <p:cTn id="86" dur="2000"/>
                                        <p:tgtEl>
                                          <p:spTgt spid="71703"/>
                                        </p:tgtEl>
                                      </p:cBhvr>
                                    </p:animEffect>
                                  </p:childTnLst>
                                </p:cTn>
                              </p:par>
                              <p:par>
                                <p:cTn id="87" presetID="10" presetClass="entr" presetSubtype="0" fill="hold" nodeType="withEffect">
                                  <p:stCondLst>
                                    <p:cond delay="0"/>
                                  </p:stCondLst>
                                  <p:childTnLst>
                                    <p:set>
                                      <p:cBhvr>
                                        <p:cTn id="88" dur="1" fill="hold">
                                          <p:stCondLst>
                                            <p:cond delay="0"/>
                                          </p:stCondLst>
                                        </p:cTn>
                                        <p:tgtEl>
                                          <p:spTgt spid="71704"/>
                                        </p:tgtEl>
                                        <p:attrNameLst>
                                          <p:attrName>style.visibility</p:attrName>
                                        </p:attrNameLst>
                                      </p:cBhvr>
                                      <p:to>
                                        <p:strVal val="visible"/>
                                      </p:to>
                                    </p:set>
                                    <p:animEffect transition="in" filter="fade">
                                      <p:cBhvr>
                                        <p:cTn id="89" dur="2000"/>
                                        <p:tgtEl>
                                          <p:spTgt spid="71704"/>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71705"/>
                                        </p:tgtEl>
                                        <p:attrNameLst>
                                          <p:attrName>style.visibility</p:attrName>
                                        </p:attrNameLst>
                                      </p:cBhvr>
                                      <p:to>
                                        <p:strVal val="visible"/>
                                      </p:to>
                                    </p:set>
                                    <p:animEffect transition="in" filter="fade">
                                      <p:cBhvr>
                                        <p:cTn id="92" dur="2000"/>
                                        <p:tgtEl>
                                          <p:spTgt spid="71705"/>
                                        </p:tgtEl>
                                      </p:cBhvr>
                                    </p:animEffect>
                                  </p:childTnLst>
                                </p:cTn>
                              </p:par>
                              <p:par>
                                <p:cTn id="93" presetID="10" presetClass="entr" presetSubtype="0" fill="hold" nodeType="withEffect">
                                  <p:stCondLst>
                                    <p:cond delay="0"/>
                                  </p:stCondLst>
                                  <p:childTnLst>
                                    <p:set>
                                      <p:cBhvr>
                                        <p:cTn id="94" dur="1" fill="hold">
                                          <p:stCondLst>
                                            <p:cond delay="0"/>
                                          </p:stCondLst>
                                        </p:cTn>
                                        <p:tgtEl>
                                          <p:spTgt spid="71706"/>
                                        </p:tgtEl>
                                        <p:attrNameLst>
                                          <p:attrName>style.visibility</p:attrName>
                                        </p:attrNameLst>
                                      </p:cBhvr>
                                      <p:to>
                                        <p:strVal val="visible"/>
                                      </p:to>
                                    </p:set>
                                    <p:animEffect transition="in" filter="fade">
                                      <p:cBhvr>
                                        <p:cTn id="95" dur="2000"/>
                                        <p:tgtEl>
                                          <p:spTgt spid="71706"/>
                                        </p:tgtEl>
                                      </p:cBhvr>
                                    </p:animEffect>
                                  </p:childTnLst>
                                </p:cTn>
                              </p:par>
                              <p:par>
                                <p:cTn id="96" presetID="10" presetClass="entr" presetSubtype="0" fill="hold" nodeType="withEffect">
                                  <p:stCondLst>
                                    <p:cond delay="0"/>
                                  </p:stCondLst>
                                  <p:childTnLst>
                                    <p:set>
                                      <p:cBhvr>
                                        <p:cTn id="97" dur="1" fill="hold">
                                          <p:stCondLst>
                                            <p:cond delay="0"/>
                                          </p:stCondLst>
                                        </p:cTn>
                                        <p:tgtEl>
                                          <p:spTgt spid="71707"/>
                                        </p:tgtEl>
                                        <p:attrNameLst>
                                          <p:attrName>style.visibility</p:attrName>
                                        </p:attrNameLst>
                                      </p:cBhvr>
                                      <p:to>
                                        <p:strVal val="visible"/>
                                      </p:to>
                                    </p:set>
                                    <p:animEffect transition="in" filter="fade">
                                      <p:cBhvr>
                                        <p:cTn id="98" dur="2000"/>
                                        <p:tgtEl>
                                          <p:spTgt spid="71707"/>
                                        </p:tgtEl>
                                      </p:cBhvr>
                                    </p:animEffect>
                                  </p:childTnLst>
                                </p:cTn>
                              </p:par>
                              <p:par>
                                <p:cTn id="99" presetID="10" presetClass="entr" presetSubtype="0" fill="hold" nodeType="withEffect">
                                  <p:stCondLst>
                                    <p:cond delay="0"/>
                                  </p:stCondLst>
                                  <p:childTnLst>
                                    <p:set>
                                      <p:cBhvr>
                                        <p:cTn id="100" dur="1" fill="hold">
                                          <p:stCondLst>
                                            <p:cond delay="0"/>
                                          </p:stCondLst>
                                        </p:cTn>
                                        <p:tgtEl>
                                          <p:spTgt spid="71708"/>
                                        </p:tgtEl>
                                        <p:attrNameLst>
                                          <p:attrName>style.visibility</p:attrName>
                                        </p:attrNameLst>
                                      </p:cBhvr>
                                      <p:to>
                                        <p:strVal val="visible"/>
                                      </p:to>
                                    </p:set>
                                    <p:animEffect transition="in" filter="fade">
                                      <p:cBhvr>
                                        <p:cTn id="101" dur="2000"/>
                                        <p:tgtEl>
                                          <p:spTgt spid="71708"/>
                                        </p:tgtEl>
                                      </p:cBhvr>
                                    </p:animEffect>
                                  </p:childTnLst>
                                </p:cTn>
                              </p:par>
                              <p:par>
                                <p:cTn id="102" presetID="10" presetClass="entr" presetSubtype="0" fill="hold" nodeType="withEffect">
                                  <p:stCondLst>
                                    <p:cond delay="0"/>
                                  </p:stCondLst>
                                  <p:childTnLst>
                                    <p:set>
                                      <p:cBhvr>
                                        <p:cTn id="103" dur="1" fill="hold">
                                          <p:stCondLst>
                                            <p:cond delay="0"/>
                                          </p:stCondLst>
                                        </p:cTn>
                                        <p:tgtEl>
                                          <p:spTgt spid="71711"/>
                                        </p:tgtEl>
                                        <p:attrNameLst>
                                          <p:attrName>style.visibility</p:attrName>
                                        </p:attrNameLst>
                                      </p:cBhvr>
                                      <p:to>
                                        <p:strVal val="visible"/>
                                      </p:to>
                                    </p:set>
                                    <p:animEffect transition="in" filter="fade">
                                      <p:cBhvr>
                                        <p:cTn id="104" dur="2000"/>
                                        <p:tgtEl>
                                          <p:spTgt spid="71711"/>
                                        </p:tgtEl>
                                      </p:cBhvr>
                                    </p:animEffect>
                                  </p:childTnLst>
                                </p:cTn>
                              </p:par>
                              <p:par>
                                <p:cTn id="105" presetID="10" presetClass="entr" presetSubtype="0" fill="hold" nodeType="withEffect">
                                  <p:stCondLst>
                                    <p:cond delay="0"/>
                                  </p:stCondLst>
                                  <p:childTnLst>
                                    <p:set>
                                      <p:cBhvr>
                                        <p:cTn id="106" dur="1" fill="hold">
                                          <p:stCondLst>
                                            <p:cond delay="0"/>
                                          </p:stCondLst>
                                        </p:cTn>
                                        <p:tgtEl>
                                          <p:spTgt spid="71718"/>
                                        </p:tgtEl>
                                        <p:attrNameLst>
                                          <p:attrName>style.visibility</p:attrName>
                                        </p:attrNameLst>
                                      </p:cBhvr>
                                      <p:to>
                                        <p:strVal val="visible"/>
                                      </p:to>
                                    </p:set>
                                    <p:animEffect transition="in" filter="fade">
                                      <p:cBhvr>
                                        <p:cTn id="107" dur="2000"/>
                                        <p:tgtEl>
                                          <p:spTgt spid="71718"/>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71719"/>
                                        </p:tgtEl>
                                        <p:attrNameLst>
                                          <p:attrName>style.visibility</p:attrName>
                                        </p:attrNameLst>
                                      </p:cBhvr>
                                      <p:to>
                                        <p:strVal val="visible"/>
                                      </p:to>
                                    </p:set>
                                    <p:animEffect transition="in" filter="fade">
                                      <p:cBhvr>
                                        <p:cTn id="110" dur="2000"/>
                                        <p:tgtEl>
                                          <p:spTgt spid="71719"/>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71722"/>
                                        </p:tgtEl>
                                        <p:attrNameLst>
                                          <p:attrName>style.visibility</p:attrName>
                                        </p:attrNameLst>
                                      </p:cBhvr>
                                      <p:to>
                                        <p:strVal val="visible"/>
                                      </p:to>
                                    </p:set>
                                    <p:animEffect transition="in" filter="fade">
                                      <p:cBhvr>
                                        <p:cTn id="113" dur="2000"/>
                                        <p:tgtEl>
                                          <p:spTgt spid="71722"/>
                                        </p:tgtEl>
                                      </p:cBhvr>
                                    </p:animEffect>
                                  </p:childTnLst>
                                </p:cTn>
                              </p:par>
                            </p:childTnLst>
                          </p:cTn>
                        </p:par>
                      </p:childTnLst>
                    </p:cTn>
                  </p:par>
                  <p:par>
                    <p:cTn id="114" fill="hold">
                      <p:stCondLst>
                        <p:cond delay="indefinite"/>
                      </p:stCondLst>
                      <p:childTnLst>
                        <p:par>
                          <p:cTn id="115" fill="hold">
                            <p:stCondLst>
                              <p:cond delay="0"/>
                            </p:stCondLst>
                            <p:childTnLst>
                              <p:par>
                                <p:cTn id="116" presetID="20" presetClass="entr" presetSubtype="0" fill="hold" nodeType="clickEffect">
                                  <p:stCondLst>
                                    <p:cond delay="0"/>
                                  </p:stCondLst>
                                  <p:childTnLst>
                                    <p:set>
                                      <p:cBhvr>
                                        <p:cTn id="117" dur="1" fill="hold">
                                          <p:stCondLst>
                                            <p:cond delay="0"/>
                                          </p:stCondLst>
                                        </p:cTn>
                                        <p:tgtEl>
                                          <p:spTgt spid="71723">
                                            <p:txEl>
                                              <p:pRg st="0" end="0"/>
                                            </p:txEl>
                                          </p:spTgt>
                                        </p:tgtEl>
                                        <p:attrNameLst>
                                          <p:attrName>style.visibility</p:attrName>
                                        </p:attrNameLst>
                                      </p:cBhvr>
                                      <p:to>
                                        <p:strVal val="visible"/>
                                      </p:to>
                                    </p:set>
                                    <p:animEffect transition="in" filter="wedge">
                                      <p:cBhvr>
                                        <p:cTn id="118" dur="500"/>
                                        <p:tgtEl>
                                          <p:spTgt spid="71723">
                                            <p:txEl>
                                              <p:pRg st="0" end="0"/>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24" presetClass="entr" presetSubtype="0" fill="hold" nodeType="clickEffect">
                                  <p:stCondLst>
                                    <p:cond delay="0"/>
                                  </p:stCondLst>
                                  <p:childTnLst>
                                    <p:set>
                                      <p:cBhvr>
                                        <p:cTn id="122" dur="1" fill="hold">
                                          <p:stCondLst>
                                            <p:cond delay="0"/>
                                          </p:stCondLst>
                                        </p:cTn>
                                        <p:tgtEl>
                                          <p:spTgt spid="71724">
                                            <p:txEl>
                                              <p:pRg st="0" end="0"/>
                                            </p:txEl>
                                          </p:spTgt>
                                        </p:tgtEl>
                                        <p:attrNameLst>
                                          <p:attrName>style.visibility</p:attrName>
                                        </p:attrNameLst>
                                      </p:cBhvr>
                                      <p:to>
                                        <p:strVal val="visible"/>
                                      </p:to>
                                    </p:set>
                                    <p:anim calcmode="lin" valueType="num">
                                      <p:cBhvr>
                                        <p:cTn id="123" dur="1" fill="hold"/>
                                        <p:tgtEl>
                                          <p:spTgt spid="71724">
                                            <p:txEl>
                                              <p:pRg st="0" end="0"/>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bldLvl="0" animBg="1"/>
      <p:bldP spid="71685" grpId="0" bldLvl="0" animBg="1"/>
      <p:bldP spid="71686" grpId="0" bldLvl="0" animBg="1"/>
      <p:bldP spid="71690" grpId="0" bldLvl="0" animBg="1"/>
      <p:bldP spid="71691" grpId="0"/>
      <p:bldP spid="71692" grpId="0" bldLvl="0" animBg="1"/>
      <p:bldP spid="71693" grpId="0" bldLvl="0" animBg="1"/>
      <p:bldP spid="71694" grpId="0" bldLvl="0" animBg="1"/>
      <p:bldP spid="71695" grpId="0"/>
      <p:bldP spid="71702" grpId="0" bldLvl="0" animBg="1"/>
      <p:bldP spid="71703" grpId="0" bldLvl="0" animBg="1"/>
      <p:bldP spid="71705" grpId="0" bldLvl="0" animBg="1"/>
      <p:bldP spid="71719" grpId="0" bldLvl="0" animBg="1"/>
      <p:bldP spid="71722"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9" name="Text Box 13"/>
          <p:cNvSpPr txBox="1"/>
          <p:nvPr/>
        </p:nvSpPr>
        <p:spPr>
          <a:xfrm>
            <a:off x="1524000" y="1066800"/>
            <a:ext cx="4343400" cy="2584450"/>
          </a:xfrm>
          <a:prstGeom prst="rect">
            <a:avLst/>
          </a:prstGeom>
          <a:noFill/>
          <a:ln w="9525">
            <a:noFill/>
          </a:ln>
        </p:spPr>
        <p:txBody>
          <a:bodyPr>
            <a:spAutoFit/>
          </a:bodyPr>
          <a:lstStyle/>
          <a:p>
            <a:pPr marL="57150" indent="285750" algn="just">
              <a:spcBef>
                <a:spcPct val="20000"/>
              </a:spcBef>
              <a:buAutoNum type="arabicPeriod"/>
            </a:pPr>
            <a:r>
              <a:rPr sz="3000" u="sng" dirty="0">
                <a:solidFill>
                  <a:srgbClr val="0409CE"/>
                </a:solidFill>
                <a:latin typeface="Times New Roman" panose="02020603050405020304" pitchFamily="18" charset="0"/>
                <a:cs typeface="Times New Roman" panose="02020603050405020304" pitchFamily="18" charset="0"/>
                <a:sym typeface="+mn-ea"/>
              </a:rPr>
              <a:t>Thế năng </a:t>
            </a:r>
            <a:r>
              <a:rPr lang="en-US" sz="3000" u="sng" dirty="0">
                <a:solidFill>
                  <a:srgbClr val="0409CE"/>
                </a:solidFill>
                <a:latin typeface="Times New Roman" panose="02020603050405020304" pitchFamily="18" charset="0"/>
                <a:cs typeface="Times New Roman" panose="02020603050405020304" pitchFamily="18" charset="0"/>
                <a:sym typeface="+mn-ea"/>
              </a:rPr>
              <a:t>trọng trường</a:t>
            </a:r>
            <a:endParaRPr sz="3000" u="sng" dirty="0">
              <a:solidFill>
                <a:srgbClr val="0409CE"/>
              </a:solidFill>
              <a:latin typeface="Times New Roman" panose="02020603050405020304" pitchFamily="18" charset="0"/>
              <a:cs typeface="Times New Roman" panose="02020603050405020304" pitchFamily="18" charset="0"/>
            </a:endParaRPr>
          </a:p>
          <a:p>
            <a:pPr marL="57150" indent="285750" algn="just">
              <a:spcBef>
                <a:spcPct val="20000"/>
              </a:spcBef>
            </a:pPr>
            <a:endParaRPr sz="3000" dirty="0">
              <a:solidFill>
                <a:srgbClr val="0409CE"/>
              </a:solidFill>
              <a:cs typeface="Times New Roman" panose="02020603050405020304" pitchFamily="18" charset="0"/>
            </a:endParaRPr>
          </a:p>
          <a:p>
            <a:pPr marL="57150" indent="285750" algn="l">
              <a:spcBef>
                <a:spcPct val="20000"/>
              </a:spcBef>
            </a:pPr>
            <a:r>
              <a:rPr sz="3000" dirty="0">
                <a:solidFill>
                  <a:srgbClr val="0409CE"/>
                </a:solidFill>
                <a:cs typeface="Times New Roman" panose="02020603050405020304" pitchFamily="18" charset="0"/>
              </a:rPr>
              <a:t> Q</a:t>
            </a:r>
            <a:r>
              <a:rPr sz="3000" dirty="0">
                <a:solidFill>
                  <a:srgbClr val="0409CE"/>
                </a:solidFill>
                <a:latin typeface="Times New Roman" panose="02020603050405020304" pitchFamily="18" charset="0"/>
                <a:cs typeface="Times New Roman" panose="02020603050405020304" pitchFamily="18" charset="0"/>
              </a:rPr>
              <a:t>uả nặng A đứng yên trên mặt đất </a:t>
            </a:r>
            <a:r>
              <a:rPr sz="3000" dirty="0">
                <a:solidFill>
                  <a:srgbClr val="FF6600"/>
                </a:solidFill>
                <a:latin typeface="Times New Roman" panose="02020603050405020304" pitchFamily="18" charset="0"/>
                <a:cs typeface="Times New Roman" panose="02020603050405020304" pitchFamily="18" charset="0"/>
              </a:rPr>
              <a:t>không có khả năng sinh công.</a:t>
            </a:r>
            <a:endParaRPr sz="3000" dirty="0">
              <a:solidFill>
                <a:srgbClr val="0409CE"/>
              </a:solidFill>
              <a:latin typeface="Times New Roman" panose="02020603050405020304" pitchFamily="18" charset="0"/>
              <a:cs typeface="Times New Roman" panose="02020603050405020304" pitchFamily="18" charset="0"/>
            </a:endParaRPr>
          </a:p>
        </p:txBody>
      </p:sp>
      <p:sp>
        <p:nvSpPr>
          <p:cNvPr id="24591" name="Rectangle 15" descr="Walnut"/>
          <p:cNvSpPr/>
          <p:nvPr/>
        </p:nvSpPr>
        <p:spPr>
          <a:xfrm>
            <a:off x="6686550" y="1519238"/>
            <a:ext cx="3924300" cy="228600"/>
          </a:xfrm>
          <a:prstGeom prst="rect">
            <a:avLst/>
          </a:prstGeom>
          <a:blipFill rotWithShape="1">
            <a:blip r:embed="rId2" cstate="print"/>
          </a:blipFill>
          <a:ln w="9525">
            <a:noFill/>
          </a:ln>
        </p:spPr>
        <p:txBody>
          <a:bodyPr wrap="none" anchor="ctr"/>
          <a:lstStyle/>
          <a:p>
            <a:endParaRPr dirty="0">
              <a:latin typeface="Arial" panose="020B0604020202020204" pitchFamily="34" charset="0"/>
            </a:endParaRPr>
          </a:p>
        </p:txBody>
      </p:sp>
      <p:sp>
        <p:nvSpPr>
          <p:cNvPr id="24592" name="Rectangle 16" descr="Medium wood"/>
          <p:cNvSpPr/>
          <p:nvPr/>
        </p:nvSpPr>
        <p:spPr>
          <a:xfrm>
            <a:off x="6781800" y="1733550"/>
            <a:ext cx="3886200" cy="304800"/>
          </a:xfrm>
          <a:prstGeom prst="rect">
            <a:avLst/>
          </a:prstGeom>
          <a:blipFill rotWithShape="1">
            <a:blip r:embed="rId3" cstate="print"/>
          </a:blipFill>
          <a:ln w="9525">
            <a:noFill/>
          </a:ln>
        </p:spPr>
        <p:txBody>
          <a:bodyPr wrap="none" anchor="ctr"/>
          <a:lstStyle/>
          <a:p>
            <a:endParaRPr dirty="0">
              <a:latin typeface="Arial" panose="020B0604020202020204" pitchFamily="34" charset="0"/>
            </a:endParaRPr>
          </a:p>
        </p:txBody>
      </p:sp>
      <p:sp>
        <p:nvSpPr>
          <p:cNvPr id="24593" name="AutoShape 17" descr="Medium wood"/>
          <p:cNvSpPr/>
          <p:nvPr/>
        </p:nvSpPr>
        <p:spPr>
          <a:xfrm>
            <a:off x="7391400" y="1857375"/>
            <a:ext cx="381000" cy="2590800"/>
          </a:xfrm>
          <a:custGeom>
            <a:avLst/>
            <a:gdLst>
              <a:gd name="txL" fmla="*/ 4500 w 21600"/>
              <a:gd name="txT" fmla="*/ 4500 h 21600"/>
              <a:gd name="txR" fmla="*/ 17100 w 21600"/>
              <a:gd name="txB" fmla="*/ 17100 h 21600"/>
            </a:gdLst>
            <a:ahLst/>
            <a:cxnLst>
              <a:cxn ang="0">
                <a:pos x="333375" y="1295400"/>
              </a:cxn>
              <a:cxn ang="0">
                <a:pos x="190500" y="2590800"/>
              </a:cxn>
              <a:cxn ang="0">
                <a:pos x="47625" y="1295400"/>
              </a:cxn>
              <a:cxn ang="0">
                <a:pos x="190500" y="0"/>
              </a:cxn>
            </a:cxnLst>
            <a:rect l="txL" t="txT" r="txR" b="txB"/>
            <a:pathLst>
              <a:path w="21600" h="21600">
                <a:moveTo>
                  <a:pt x="0" y="0"/>
                </a:moveTo>
                <a:lnTo>
                  <a:pt x="5400" y="21600"/>
                </a:lnTo>
                <a:lnTo>
                  <a:pt x="16200" y="21600"/>
                </a:lnTo>
                <a:lnTo>
                  <a:pt x="21600" y="0"/>
                </a:lnTo>
                <a:lnTo>
                  <a:pt x="0" y="0"/>
                </a:lnTo>
                <a:close/>
              </a:path>
            </a:pathLst>
          </a:custGeom>
          <a:blipFill rotWithShape="1">
            <a:blip r:embed="rId3" cstate="print"/>
          </a:blipFill>
          <a:ln w="9525">
            <a:noFill/>
          </a:ln>
        </p:spPr>
        <p:txBody>
          <a:bodyPr/>
          <a:lstStyle/>
          <a:p>
            <a:endParaRPr lang="en-US"/>
          </a:p>
        </p:txBody>
      </p:sp>
      <p:sp>
        <p:nvSpPr>
          <p:cNvPr id="24594" name="Line 18"/>
          <p:cNvSpPr/>
          <p:nvPr/>
        </p:nvSpPr>
        <p:spPr>
          <a:xfrm>
            <a:off x="6343650" y="1490663"/>
            <a:ext cx="0" cy="2362200"/>
          </a:xfrm>
          <a:prstGeom prst="line">
            <a:avLst/>
          </a:prstGeom>
          <a:ln w="38100" cap="flat" cmpd="sng">
            <a:solidFill>
              <a:schemeClr val="tx1"/>
            </a:solidFill>
            <a:prstDash val="solid"/>
            <a:headEnd type="none" w="med" len="med"/>
            <a:tailEnd type="none" w="med" len="med"/>
          </a:ln>
        </p:spPr>
      </p:sp>
      <p:sp>
        <p:nvSpPr>
          <p:cNvPr id="24595" name="Line 19"/>
          <p:cNvSpPr/>
          <p:nvPr/>
        </p:nvSpPr>
        <p:spPr>
          <a:xfrm>
            <a:off x="6648450" y="1262063"/>
            <a:ext cx="990600" cy="0"/>
          </a:xfrm>
          <a:prstGeom prst="line">
            <a:avLst/>
          </a:prstGeom>
          <a:ln w="38100" cap="flat" cmpd="sng">
            <a:solidFill>
              <a:schemeClr val="tx1"/>
            </a:solidFill>
            <a:prstDash val="solid"/>
            <a:headEnd type="none" w="med" len="med"/>
            <a:tailEnd type="none" w="med" len="med"/>
          </a:ln>
        </p:spPr>
      </p:sp>
      <p:sp>
        <p:nvSpPr>
          <p:cNvPr id="24596" name="Rectangle 20" descr="Oak"/>
          <p:cNvSpPr/>
          <p:nvPr/>
        </p:nvSpPr>
        <p:spPr>
          <a:xfrm>
            <a:off x="7639050" y="914400"/>
            <a:ext cx="914400" cy="609600"/>
          </a:xfrm>
          <a:prstGeom prst="rect">
            <a:avLst/>
          </a:prstGeom>
          <a:blipFill rotWithShape="1">
            <a:blip r:embed="rId4" cstate="print"/>
          </a:blipFill>
          <a:ln w="9525">
            <a:noFill/>
          </a:ln>
        </p:spPr>
        <p:txBody>
          <a:bodyPr wrap="none" anchor="ctr"/>
          <a:lstStyle/>
          <a:p>
            <a:endParaRPr dirty="0">
              <a:latin typeface="Arial" panose="020B0604020202020204" pitchFamily="34" charset="0"/>
            </a:endParaRPr>
          </a:p>
        </p:txBody>
      </p:sp>
      <p:sp>
        <p:nvSpPr>
          <p:cNvPr id="24597" name="Text Box 21"/>
          <p:cNvSpPr txBox="1"/>
          <p:nvPr/>
        </p:nvSpPr>
        <p:spPr>
          <a:xfrm>
            <a:off x="7905750" y="1066800"/>
            <a:ext cx="457200" cy="398780"/>
          </a:xfrm>
          <a:prstGeom prst="rect">
            <a:avLst/>
          </a:prstGeom>
          <a:noFill/>
          <a:ln w="9525">
            <a:noFill/>
          </a:ln>
        </p:spPr>
        <p:txBody>
          <a:bodyPr>
            <a:spAutoFit/>
          </a:bodyPr>
          <a:lstStyle/>
          <a:p>
            <a:pPr>
              <a:spcBef>
                <a:spcPct val="50000"/>
              </a:spcBef>
            </a:pPr>
            <a:r>
              <a:rPr sz="2000" b="1" dirty="0">
                <a:latin typeface="Arial" panose="020B0604020202020204" pitchFamily="34" charset="0"/>
              </a:rPr>
              <a:t>B</a:t>
            </a:r>
          </a:p>
        </p:txBody>
      </p:sp>
      <p:sp>
        <p:nvSpPr>
          <p:cNvPr id="24598" name="AutoShape 22"/>
          <p:cNvSpPr>
            <a:spLocks noChangeArrowheads="1"/>
          </p:cNvSpPr>
          <p:nvPr/>
        </p:nvSpPr>
        <p:spPr bwMode="auto">
          <a:xfrm>
            <a:off x="6029325" y="4110038"/>
            <a:ext cx="609600" cy="685800"/>
          </a:xfrm>
          <a:prstGeom prst="can">
            <a:avLst>
              <a:gd name="adj" fmla="val 28125"/>
            </a:avLst>
          </a:prstGeom>
          <a:gradFill rotWithShape="1">
            <a:gsLst>
              <a:gs pos="0">
                <a:schemeClr val="bg2"/>
              </a:gs>
              <a:gs pos="50000">
                <a:schemeClr val="bg1"/>
              </a:gs>
              <a:gs pos="100000">
                <a:schemeClr val="bg2"/>
              </a:gs>
            </a:gsLst>
            <a:lin ang="0" scaled="1"/>
          </a:gradFill>
          <a:ln w="9525">
            <a:solidFill>
              <a:schemeClr val="tx1"/>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4599" name="Oval 23"/>
          <p:cNvSpPr/>
          <p:nvPr/>
        </p:nvSpPr>
        <p:spPr>
          <a:xfrm>
            <a:off x="6305550" y="3852863"/>
            <a:ext cx="76200" cy="228600"/>
          </a:xfrm>
          <a:prstGeom prst="ellipse">
            <a:avLst/>
          </a:prstGeom>
          <a:noFill/>
          <a:ln w="2857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24600" name="Oval 24"/>
          <p:cNvSpPr/>
          <p:nvPr/>
        </p:nvSpPr>
        <p:spPr>
          <a:xfrm>
            <a:off x="6343650" y="1214438"/>
            <a:ext cx="381000" cy="381000"/>
          </a:xfrm>
          <a:prstGeom prst="ellipse">
            <a:avLst/>
          </a:prstGeom>
          <a:solidFill>
            <a:schemeClr val="bg1"/>
          </a:solidFill>
          <a:ln w="19050"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24601" name="Text Box 25"/>
          <p:cNvSpPr txBox="1"/>
          <p:nvPr/>
        </p:nvSpPr>
        <p:spPr>
          <a:xfrm>
            <a:off x="6115050" y="4338638"/>
            <a:ext cx="457200" cy="398780"/>
          </a:xfrm>
          <a:prstGeom prst="rect">
            <a:avLst/>
          </a:prstGeom>
          <a:noFill/>
          <a:ln w="9525">
            <a:noFill/>
          </a:ln>
        </p:spPr>
        <p:txBody>
          <a:bodyPr>
            <a:spAutoFit/>
          </a:bodyPr>
          <a:lstStyle/>
          <a:p>
            <a:pPr>
              <a:spcBef>
                <a:spcPct val="50000"/>
              </a:spcBef>
            </a:pPr>
            <a:r>
              <a:rPr sz="2000" b="1" dirty="0">
                <a:latin typeface="Arial" panose="020B0604020202020204" pitchFamily="34" charset="0"/>
              </a:rPr>
              <a:t>A</a:t>
            </a:r>
          </a:p>
        </p:txBody>
      </p:sp>
      <p:sp>
        <p:nvSpPr>
          <p:cNvPr id="24603" name="Line 27"/>
          <p:cNvSpPr/>
          <p:nvPr/>
        </p:nvSpPr>
        <p:spPr>
          <a:xfrm>
            <a:off x="6538913" y="1423988"/>
            <a:ext cx="152400" cy="228600"/>
          </a:xfrm>
          <a:prstGeom prst="line">
            <a:avLst/>
          </a:prstGeom>
          <a:ln w="57150" cap="flat" cmpd="sng">
            <a:solidFill>
              <a:schemeClr val="tx1"/>
            </a:solidFill>
            <a:prstDash val="solid"/>
            <a:headEnd type="none" w="med" len="med"/>
            <a:tailEnd type="none" w="med" len="med"/>
          </a:ln>
        </p:spPr>
      </p:sp>
      <p:sp>
        <p:nvSpPr>
          <p:cNvPr id="24604" name="Oval 28"/>
          <p:cNvSpPr/>
          <p:nvPr/>
        </p:nvSpPr>
        <p:spPr>
          <a:xfrm>
            <a:off x="6410325" y="1300163"/>
            <a:ext cx="228600" cy="228600"/>
          </a:xfrm>
          <a:prstGeom prst="ellipse">
            <a:avLst/>
          </a:prstGeom>
          <a:solidFill>
            <a:srgbClr val="808000"/>
          </a:soli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grpSp>
        <p:nvGrpSpPr>
          <p:cNvPr id="6161" name="Group 30"/>
          <p:cNvGrpSpPr/>
          <p:nvPr/>
        </p:nvGrpSpPr>
        <p:grpSpPr>
          <a:xfrm>
            <a:off x="1981200" y="3733800"/>
            <a:ext cx="8686800" cy="3124200"/>
            <a:chOff x="240" y="0"/>
            <a:chExt cx="5472" cy="4320"/>
          </a:xfrm>
        </p:grpSpPr>
        <p:sp>
          <p:nvSpPr>
            <p:cNvPr id="6164" name="Line 31"/>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6165" name="Line 32"/>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6166" name="Line 33"/>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6167" name="Line 34"/>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24613" name="Rectangle 37"/>
          <p:cNvSpPr>
            <a:spLocks noGrp="1"/>
          </p:cNvSpPr>
          <p:nvPr>
            <p:ph type="title"/>
          </p:nvPr>
        </p:nvSpPr>
        <p:spPr>
          <a:xfrm>
            <a:off x="1600200" y="228600"/>
            <a:ext cx="3505200" cy="731838"/>
          </a:xfrm>
        </p:spPr>
        <p:txBody>
          <a:bodyPr vert="horz" wrap="square" lIns="91440" tIns="45720" rIns="91440" bIns="45720" anchor="ctr"/>
          <a:lstStyle/>
          <a:p>
            <a:pPr algn="just" eaLnBrk="1" hangingPunct="1"/>
            <a:r>
              <a:rPr sz="3200" b="1" u="sng" dirty="0">
                <a:solidFill>
                  <a:srgbClr val="FF0000"/>
                </a:solidFill>
                <a:latin typeface="Times New Roman" panose="02020603050405020304" pitchFamily="18" charset="0"/>
                <a:cs typeface="Times New Roman" panose="02020603050405020304" pitchFamily="18" charset="0"/>
              </a:rPr>
              <a:t>II. Thế năng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4613"/>
                                        </p:tgtEl>
                                        <p:attrNameLst>
                                          <p:attrName>style.visibility</p:attrName>
                                        </p:attrNameLst>
                                      </p:cBhvr>
                                      <p:to>
                                        <p:strVal val="visible"/>
                                      </p:to>
                                    </p:set>
                                    <p:anim calcmode="lin" valueType="num">
                                      <p:cBhvr>
                                        <p:cTn id="7" dur="500" fill="hold"/>
                                        <p:tgtEl>
                                          <p:spTgt spid="24613"/>
                                        </p:tgtEl>
                                        <p:attrNameLst>
                                          <p:attrName>ppt_w</p:attrName>
                                        </p:attrNameLst>
                                      </p:cBhvr>
                                      <p:tavLst>
                                        <p:tav tm="0">
                                          <p:val>
                                            <p:fltVal val="0"/>
                                          </p:val>
                                        </p:tav>
                                        <p:tav tm="100000">
                                          <p:val>
                                            <p:strVal val="#ppt_w"/>
                                          </p:val>
                                        </p:tav>
                                      </p:tavLst>
                                    </p:anim>
                                    <p:anim calcmode="lin" valueType="num">
                                      <p:cBhvr>
                                        <p:cTn id="8" dur="500" fill="hold"/>
                                        <p:tgtEl>
                                          <p:spTgt spid="24613"/>
                                        </p:tgtEl>
                                        <p:attrNameLst>
                                          <p:attrName>ppt_h</p:attrName>
                                        </p:attrNameLst>
                                      </p:cBhvr>
                                      <p:tavLst>
                                        <p:tav tm="0">
                                          <p:val>
                                            <p:fltVal val="0"/>
                                          </p:val>
                                        </p:tav>
                                        <p:tav tm="100000">
                                          <p:val>
                                            <p:strVal val="#ppt_h"/>
                                          </p:val>
                                        </p:tav>
                                      </p:tavLst>
                                    </p:anim>
                                    <p:anim calcmode="lin" valueType="num">
                                      <p:cBhvr>
                                        <p:cTn id="9" dur="500" fill="hold"/>
                                        <p:tgtEl>
                                          <p:spTgt spid="24613"/>
                                        </p:tgtEl>
                                        <p:attrNameLst>
                                          <p:attrName>style.rotation</p:attrName>
                                        </p:attrNameLst>
                                      </p:cBhvr>
                                      <p:tavLst>
                                        <p:tav tm="0">
                                          <p:val>
                                            <p:fltVal val="360"/>
                                          </p:val>
                                        </p:tav>
                                        <p:tav tm="100000">
                                          <p:val>
                                            <p:fltVal val="0"/>
                                          </p:val>
                                        </p:tav>
                                      </p:tavLst>
                                    </p:anim>
                                    <p:animEffect transition="in" filter="fade">
                                      <p:cBhvr>
                                        <p:cTn id="10" dur="500"/>
                                        <p:tgtEl>
                                          <p:spTgt spid="24613"/>
                                        </p:tgtEl>
                                      </p:cBhvr>
                                    </p:animEffect>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nodeType="clickEffect">
                                  <p:stCondLst>
                                    <p:cond delay="0"/>
                                  </p:stCondLst>
                                  <p:iterate type="lt">
                                    <p:tmPct val="50000"/>
                                  </p:iterate>
                                  <p:childTnLst>
                                    <p:set>
                                      <p:cBhvr>
                                        <p:cTn id="14" dur="1" fill="hold">
                                          <p:stCondLst>
                                            <p:cond delay="0"/>
                                          </p:stCondLst>
                                        </p:cTn>
                                        <p:tgtEl>
                                          <p:spTgt spid="24589">
                                            <p:txEl>
                                              <p:charRg st="0" end="17"/>
                                            </p:txEl>
                                          </p:spTgt>
                                        </p:tgtEl>
                                        <p:attrNameLst>
                                          <p:attrName>style.visibility</p:attrName>
                                        </p:attrNameLst>
                                      </p:cBhvr>
                                      <p:to>
                                        <p:strVal val="visible"/>
                                      </p:to>
                                    </p:set>
                                    <p:anim calcmode="discrete" valueType="clr">
                                      <p:cBhvr override="childStyle">
                                        <p:cTn id="15" dur="80"/>
                                        <p:tgtEl>
                                          <p:spTgt spid="24589">
                                            <p:txEl>
                                              <p:charRg st="0" end="1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24589">
                                            <p:txEl>
                                              <p:charRg st="0" end="17"/>
                                            </p:txEl>
                                          </p:spTgt>
                                        </p:tgtEl>
                                        <p:attrNameLst>
                                          <p:attrName>fillcolor</p:attrName>
                                        </p:attrNameLst>
                                      </p:cBhvr>
                                      <p:tavLst>
                                        <p:tav tm="0">
                                          <p:val>
                                            <p:clrVal>
                                              <a:schemeClr val="accent2"/>
                                            </p:clrVal>
                                          </p:val>
                                        </p:tav>
                                        <p:tav tm="50000">
                                          <p:val>
                                            <p:clrVal>
                                              <a:schemeClr val="hlink"/>
                                            </p:clrVal>
                                          </p:val>
                                        </p:tav>
                                      </p:tavLst>
                                    </p:anim>
                                    <p:set>
                                      <p:cBhvr>
                                        <p:cTn id="17" dur="80"/>
                                        <p:tgtEl>
                                          <p:spTgt spid="24589">
                                            <p:txEl>
                                              <p:charRg st="0" end="17"/>
                                            </p:txEl>
                                          </p:spTgt>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52" presetClass="entr" presetSubtype="0" fill="hold" grpId="0" nodeType="clickEffect">
                                  <p:stCondLst>
                                    <p:cond delay="0"/>
                                  </p:stCondLst>
                                  <p:childTnLst>
                                    <p:set>
                                      <p:cBhvr>
                                        <p:cTn id="21" dur="1" fill="hold">
                                          <p:stCondLst>
                                            <p:cond delay="0"/>
                                          </p:stCondLst>
                                        </p:cTn>
                                        <p:tgtEl>
                                          <p:spTgt spid="24591"/>
                                        </p:tgtEl>
                                        <p:attrNameLst>
                                          <p:attrName>style.visibility</p:attrName>
                                        </p:attrNameLst>
                                      </p:cBhvr>
                                      <p:to>
                                        <p:strVal val="visible"/>
                                      </p:to>
                                    </p:set>
                                    <p:animScale>
                                      <p:cBhvr>
                                        <p:cTn id="22" dur="1000" decel="50000" fill="hold">
                                          <p:stCondLst>
                                            <p:cond delay="0"/>
                                          </p:stCondLst>
                                        </p:cTn>
                                        <p:tgtEl>
                                          <p:spTgt spid="2459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23" dur="1000" decel="50000" fill="hold">
                                          <p:stCondLst>
                                            <p:cond delay="0"/>
                                          </p:stCondLst>
                                        </p:cTn>
                                        <p:tgtEl>
                                          <p:spTgt spid="24591"/>
                                        </p:tgtEl>
                                        <p:attrNameLst>
                                          <p:attrName>ppt_x</p:attrName>
                                          <p:attrName>ppt_y</p:attrName>
                                        </p:attrNameLst>
                                      </p:cBhvr>
                                    </p:animMotion>
                                    <p:animEffect transition="in" filter="fade">
                                      <p:cBhvr>
                                        <p:cTn id="24" dur="1000"/>
                                        <p:tgtEl>
                                          <p:spTgt spid="24591"/>
                                        </p:tgtEl>
                                      </p:cBhvr>
                                    </p:animEffect>
                                  </p:childTnLst>
                                </p:cTn>
                              </p:par>
                              <p:par>
                                <p:cTn id="25" presetID="52" presetClass="entr" presetSubtype="0" fill="hold" grpId="0" nodeType="withEffect">
                                  <p:stCondLst>
                                    <p:cond delay="0"/>
                                  </p:stCondLst>
                                  <p:childTnLst>
                                    <p:set>
                                      <p:cBhvr>
                                        <p:cTn id="26" dur="1" fill="hold">
                                          <p:stCondLst>
                                            <p:cond delay="0"/>
                                          </p:stCondLst>
                                        </p:cTn>
                                        <p:tgtEl>
                                          <p:spTgt spid="24592"/>
                                        </p:tgtEl>
                                        <p:attrNameLst>
                                          <p:attrName>style.visibility</p:attrName>
                                        </p:attrNameLst>
                                      </p:cBhvr>
                                      <p:to>
                                        <p:strVal val="visible"/>
                                      </p:to>
                                    </p:set>
                                    <p:animScale>
                                      <p:cBhvr>
                                        <p:cTn id="27" dur="1000" decel="50000" fill="hold">
                                          <p:stCondLst>
                                            <p:cond delay="0"/>
                                          </p:stCondLst>
                                        </p:cTn>
                                        <p:tgtEl>
                                          <p:spTgt spid="2459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28" dur="1000" decel="50000" fill="hold">
                                          <p:stCondLst>
                                            <p:cond delay="0"/>
                                          </p:stCondLst>
                                        </p:cTn>
                                        <p:tgtEl>
                                          <p:spTgt spid="24592"/>
                                        </p:tgtEl>
                                        <p:attrNameLst>
                                          <p:attrName>ppt_x</p:attrName>
                                          <p:attrName>ppt_y</p:attrName>
                                        </p:attrNameLst>
                                      </p:cBhvr>
                                    </p:animMotion>
                                    <p:animEffect transition="in" filter="fade">
                                      <p:cBhvr>
                                        <p:cTn id="29" dur="1000"/>
                                        <p:tgtEl>
                                          <p:spTgt spid="24592"/>
                                        </p:tgtEl>
                                      </p:cBhvr>
                                    </p:animEffect>
                                  </p:childTnLst>
                                </p:cTn>
                              </p:par>
                              <p:par>
                                <p:cTn id="30" presetID="52" presetClass="entr" presetSubtype="0" fill="hold" nodeType="withEffect">
                                  <p:stCondLst>
                                    <p:cond delay="0"/>
                                  </p:stCondLst>
                                  <p:childTnLst>
                                    <p:set>
                                      <p:cBhvr>
                                        <p:cTn id="31" dur="1" fill="hold">
                                          <p:stCondLst>
                                            <p:cond delay="0"/>
                                          </p:stCondLst>
                                        </p:cTn>
                                        <p:tgtEl>
                                          <p:spTgt spid="24593"/>
                                        </p:tgtEl>
                                        <p:attrNameLst>
                                          <p:attrName>style.visibility</p:attrName>
                                        </p:attrNameLst>
                                      </p:cBhvr>
                                      <p:to>
                                        <p:strVal val="visible"/>
                                      </p:to>
                                    </p:set>
                                    <p:animScale>
                                      <p:cBhvr>
                                        <p:cTn id="32" dur="1000" decel="50000" fill="hold">
                                          <p:stCondLst>
                                            <p:cond delay="0"/>
                                          </p:stCondLst>
                                        </p:cTn>
                                        <p:tgtEl>
                                          <p:spTgt spid="2459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33" dur="1000" decel="50000" fill="hold">
                                          <p:stCondLst>
                                            <p:cond delay="0"/>
                                          </p:stCondLst>
                                        </p:cTn>
                                        <p:tgtEl>
                                          <p:spTgt spid="24593"/>
                                        </p:tgtEl>
                                        <p:attrNameLst>
                                          <p:attrName>ppt_x</p:attrName>
                                          <p:attrName>ppt_y</p:attrName>
                                        </p:attrNameLst>
                                      </p:cBhvr>
                                    </p:animMotion>
                                    <p:animEffect transition="in" filter="fade">
                                      <p:cBhvr>
                                        <p:cTn id="34" dur="1000"/>
                                        <p:tgtEl>
                                          <p:spTgt spid="24593"/>
                                        </p:tgtEl>
                                      </p:cBhvr>
                                    </p:animEffect>
                                  </p:childTnLst>
                                </p:cTn>
                              </p:par>
                              <p:par>
                                <p:cTn id="35" presetID="52" presetClass="entr" presetSubtype="0" fill="hold" nodeType="withEffect">
                                  <p:stCondLst>
                                    <p:cond delay="0"/>
                                  </p:stCondLst>
                                  <p:childTnLst>
                                    <p:set>
                                      <p:cBhvr>
                                        <p:cTn id="36" dur="1" fill="hold">
                                          <p:stCondLst>
                                            <p:cond delay="0"/>
                                          </p:stCondLst>
                                        </p:cTn>
                                        <p:tgtEl>
                                          <p:spTgt spid="24594"/>
                                        </p:tgtEl>
                                        <p:attrNameLst>
                                          <p:attrName>style.visibility</p:attrName>
                                        </p:attrNameLst>
                                      </p:cBhvr>
                                      <p:to>
                                        <p:strVal val="visible"/>
                                      </p:to>
                                    </p:set>
                                    <p:animScale>
                                      <p:cBhvr>
                                        <p:cTn id="37" dur="1000" decel="50000" fill="hold">
                                          <p:stCondLst>
                                            <p:cond delay="0"/>
                                          </p:stCondLst>
                                        </p:cTn>
                                        <p:tgtEl>
                                          <p:spTgt spid="2459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38" dur="1000" decel="50000" fill="hold">
                                          <p:stCondLst>
                                            <p:cond delay="0"/>
                                          </p:stCondLst>
                                        </p:cTn>
                                        <p:tgtEl>
                                          <p:spTgt spid="24594"/>
                                        </p:tgtEl>
                                        <p:attrNameLst>
                                          <p:attrName>ppt_x</p:attrName>
                                          <p:attrName>ppt_y</p:attrName>
                                        </p:attrNameLst>
                                      </p:cBhvr>
                                    </p:animMotion>
                                    <p:animEffect transition="in" filter="fade">
                                      <p:cBhvr>
                                        <p:cTn id="39" dur="1000"/>
                                        <p:tgtEl>
                                          <p:spTgt spid="24594"/>
                                        </p:tgtEl>
                                      </p:cBhvr>
                                    </p:animEffect>
                                  </p:childTnLst>
                                </p:cTn>
                              </p:par>
                              <p:par>
                                <p:cTn id="40" presetID="52" presetClass="entr" presetSubtype="0" fill="hold" nodeType="withEffect">
                                  <p:stCondLst>
                                    <p:cond delay="0"/>
                                  </p:stCondLst>
                                  <p:childTnLst>
                                    <p:set>
                                      <p:cBhvr>
                                        <p:cTn id="41" dur="1" fill="hold">
                                          <p:stCondLst>
                                            <p:cond delay="0"/>
                                          </p:stCondLst>
                                        </p:cTn>
                                        <p:tgtEl>
                                          <p:spTgt spid="24595"/>
                                        </p:tgtEl>
                                        <p:attrNameLst>
                                          <p:attrName>style.visibility</p:attrName>
                                        </p:attrNameLst>
                                      </p:cBhvr>
                                      <p:to>
                                        <p:strVal val="visible"/>
                                      </p:to>
                                    </p:set>
                                    <p:animScale>
                                      <p:cBhvr>
                                        <p:cTn id="42" dur="1000" decel="50000" fill="hold">
                                          <p:stCondLst>
                                            <p:cond delay="0"/>
                                          </p:stCondLst>
                                        </p:cTn>
                                        <p:tgtEl>
                                          <p:spTgt spid="2459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43" dur="1000" decel="50000" fill="hold">
                                          <p:stCondLst>
                                            <p:cond delay="0"/>
                                          </p:stCondLst>
                                        </p:cTn>
                                        <p:tgtEl>
                                          <p:spTgt spid="24595"/>
                                        </p:tgtEl>
                                        <p:attrNameLst>
                                          <p:attrName>ppt_x</p:attrName>
                                          <p:attrName>ppt_y</p:attrName>
                                        </p:attrNameLst>
                                      </p:cBhvr>
                                    </p:animMotion>
                                    <p:animEffect transition="in" filter="fade">
                                      <p:cBhvr>
                                        <p:cTn id="44" dur="1000"/>
                                        <p:tgtEl>
                                          <p:spTgt spid="24595"/>
                                        </p:tgtEl>
                                      </p:cBhvr>
                                    </p:animEffect>
                                  </p:childTnLst>
                                </p:cTn>
                              </p:par>
                              <p:par>
                                <p:cTn id="45" presetID="52" presetClass="entr" presetSubtype="0" fill="hold" grpId="0" nodeType="withEffect">
                                  <p:stCondLst>
                                    <p:cond delay="0"/>
                                  </p:stCondLst>
                                  <p:childTnLst>
                                    <p:set>
                                      <p:cBhvr>
                                        <p:cTn id="46" dur="1" fill="hold">
                                          <p:stCondLst>
                                            <p:cond delay="0"/>
                                          </p:stCondLst>
                                        </p:cTn>
                                        <p:tgtEl>
                                          <p:spTgt spid="24596"/>
                                        </p:tgtEl>
                                        <p:attrNameLst>
                                          <p:attrName>style.visibility</p:attrName>
                                        </p:attrNameLst>
                                      </p:cBhvr>
                                      <p:to>
                                        <p:strVal val="visible"/>
                                      </p:to>
                                    </p:set>
                                    <p:animScale>
                                      <p:cBhvr>
                                        <p:cTn id="47" dur="1000" decel="50000" fill="hold">
                                          <p:stCondLst>
                                            <p:cond delay="0"/>
                                          </p:stCondLst>
                                        </p:cTn>
                                        <p:tgtEl>
                                          <p:spTgt spid="2459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48" dur="1000" decel="50000" fill="hold">
                                          <p:stCondLst>
                                            <p:cond delay="0"/>
                                          </p:stCondLst>
                                        </p:cTn>
                                        <p:tgtEl>
                                          <p:spTgt spid="24596"/>
                                        </p:tgtEl>
                                        <p:attrNameLst>
                                          <p:attrName>ppt_x</p:attrName>
                                          <p:attrName>ppt_y</p:attrName>
                                        </p:attrNameLst>
                                      </p:cBhvr>
                                    </p:animMotion>
                                    <p:animEffect transition="in" filter="fade">
                                      <p:cBhvr>
                                        <p:cTn id="49" dur="1000"/>
                                        <p:tgtEl>
                                          <p:spTgt spid="24596"/>
                                        </p:tgtEl>
                                      </p:cBhvr>
                                    </p:animEffect>
                                  </p:childTnLst>
                                </p:cTn>
                              </p:par>
                              <p:par>
                                <p:cTn id="50" presetID="52" presetClass="entr" presetSubtype="0" fill="hold" grpId="0" nodeType="withEffect">
                                  <p:stCondLst>
                                    <p:cond delay="0"/>
                                  </p:stCondLst>
                                  <p:childTnLst>
                                    <p:set>
                                      <p:cBhvr>
                                        <p:cTn id="51" dur="1" fill="hold">
                                          <p:stCondLst>
                                            <p:cond delay="0"/>
                                          </p:stCondLst>
                                        </p:cTn>
                                        <p:tgtEl>
                                          <p:spTgt spid="24597"/>
                                        </p:tgtEl>
                                        <p:attrNameLst>
                                          <p:attrName>style.visibility</p:attrName>
                                        </p:attrNameLst>
                                      </p:cBhvr>
                                      <p:to>
                                        <p:strVal val="visible"/>
                                      </p:to>
                                    </p:set>
                                    <p:animScale>
                                      <p:cBhvr>
                                        <p:cTn id="52" dur="1000" decel="50000" fill="hold">
                                          <p:stCondLst>
                                            <p:cond delay="0"/>
                                          </p:stCondLst>
                                        </p:cTn>
                                        <p:tgtEl>
                                          <p:spTgt spid="2459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53" dur="1000" decel="50000" fill="hold">
                                          <p:stCondLst>
                                            <p:cond delay="0"/>
                                          </p:stCondLst>
                                        </p:cTn>
                                        <p:tgtEl>
                                          <p:spTgt spid="24597"/>
                                        </p:tgtEl>
                                        <p:attrNameLst>
                                          <p:attrName>ppt_x</p:attrName>
                                          <p:attrName>ppt_y</p:attrName>
                                        </p:attrNameLst>
                                      </p:cBhvr>
                                    </p:animMotion>
                                    <p:animEffect transition="in" filter="fade">
                                      <p:cBhvr>
                                        <p:cTn id="54" dur="1000"/>
                                        <p:tgtEl>
                                          <p:spTgt spid="24597"/>
                                        </p:tgtEl>
                                      </p:cBhvr>
                                    </p:animEffect>
                                  </p:childTnLst>
                                </p:cTn>
                              </p:par>
                              <p:par>
                                <p:cTn id="55" presetID="52" presetClass="entr" presetSubtype="0" fill="hold" grpId="0" nodeType="withEffect">
                                  <p:stCondLst>
                                    <p:cond delay="0"/>
                                  </p:stCondLst>
                                  <p:childTnLst>
                                    <p:set>
                                      <p:cBhvr>
                                        <p:cTn id="56" dur="1" fill="hold">
                                          <p:stCondLst>
                                            <p:cond delay="0"/>
                                          </p:stCondLst>
                                        </p:cTn>
                                        <p:tgtEl>
                                          <p:spTgt spid="24598"/>
                                        </p:tgtEl>
                                        <p:attrNameLst>
                                          <p:attrName>style.visibility</p:attrName>
                                        </p:attrNameLst>
                                      </p:cBhvr>
                                      <p:to>
                                        <p:strVal val="visible"/>
                                      </p:to>
                                    </p:set>
                                    <p:animScale>
                                      <p:cBhvr>
                                        <p:cTn id="57" dur="1000" decel="50000" fill="hold">
                                          <p:stCondLst>
                                            <p:cond delay="0"/>
                                          </p:stCondLst>
                                        </p:cTn>
                                        <p:tgtEl>
                                          <p:spTgt spid="2459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58" dur="1000" decel="50000" fill="hold">
                                          <p:stCondLst>
                                            <p:cond delay="0"/>
                                          </p:stCondLst>
                                        </p:cTn>
                                        <p:tgtEl>
                                          <p:spTgt spid="24598"/>
                                        </p:tgtEl>
                                        <p:attrNameLst>
                                          <p:attrName>ppt_x</p:attrName>
                                          <p:attrName>ppt_y</p:attrName>
                                        </p:attrNameLst>
                                      </p:cBhvr>
                                    </p:animMotion>
                                    <p:animEffect transition="in" filter="fade">
                                      <p:cBhvr>
                                        <p:cTn id="59" dur="1000"/>
                                        <p:tgtEl>
                                          <p:spTgt spid="24598"/>
                                        </p:tgtEl>
                                      </p:cBhvr>
                                    </p:animEffect>
                                  </p:childTnLst>
                                </p:cTn>
                              </p:par>
                              <p:par>
                                <p:cTn id="60" presetID="52" presetClass="entr" presetSubtype="0" fill="hold" grpId="0" nodeType="withEffect">
                                  <p:stCondLst>
                                    <p:cond delay="0"/>
                                  </p:stCondLst>
                                  <p:childTnLst>
                                    <p:set>
                                      <p:cBhvr>
                                        <p:cTn id="61" dur="1" fill="hold">
                                          <p:stCondLst>
                                            <p:cond delay="0"/>
                                          </p:stCondLst>
                                        </p:cTn>
                                        <p:tgtEl>
                                          <p:spTgt spid="24599"/>
                                        </p:tgtEl>
                                        <p:attrNameLst>
                                          <p:attrName>style.visibility</p:attrName>
                                        </p:attrNameLst>
                                      </p:cBhvr>
                                      <p:to>
                                        <p:strVal val="visible"/>
                                      </p:to>
                                    </p:set>
                                    <p:animScale>
                                      <p:cBhvr>
                                        <p:cTn id="62" dur="1000" decel="50000" fill="hold">
                                          <p:stCondLst>
                                            <p:cond delay="0"/>
                                          </p:stCondLst>
                                        </p:cTn>
                                        <p:tgtEl>
                                          <p:spTgt spid="2459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63" dur="1000" decel="50000" fill="hold">
                                          <p:stCondLst>
                                            <p:cond delay="0"/>
                                          </p:stCondLst>
                                        </p:cTn>
                                        <p:tgtEl>
                                          <p:spTgt spid="24599"/>
                                        </p:tgtEl>
                                        <p:attrNameLst>
                                          <p:attrName>ppt_x</p:attrName>
                                          <p:attrName>ppt_y</p:attrName>
                                        </p:attrNameLst>
                                      </p:cBhvr>
                                    </p:animMotion>
                                    <p:animEffect transition="in" filter="fade">
                                      <p:cBhvr>
                                        <p:cTn id="64" dur="1000"/>
                                        <p:tgtEl>
                                          <p:spTgt spid="24599"/>
                                        </p:tgtEl>
                                      </p:cBhvr>
                                    </p:animEffect>
                                  </p:childTnLst>
                                </p:cTn>
                              </p:par>
                              <p:par>
                                <p:cTn id="65" presetID="52" presetClass="entr" presetSubtype="0" fill="hold" grpId="0" nodeType="withEffect">
                                  <p:stCondLst>
                                    <p:cond delay="0"/>
                                  </p:stCondLst>
                                  <p:childTnLst>
                                    <p:set>
                                      <p:cBhvr>
                                        <p:cTn id="66" dur="1" fill="hold">
                                          <p:stCondLst>
                                            <p:cond delay="0"/>
                                          </p:stCondLst>
                                        </p:cTn>
                                        <p:tgtEl>
                                          <p:spTgt spid="24600"/>
                                        </p:tgtEl>
                                        <p:attrNameLst>
                                          <p:attrName>style.visibility</p:attrName>
                                        </p:attrNameLst>
                                      </p:cBhvr>
                                      <p:to>
                                        <p:strVal val="visible"/>
                                      </p:to>
                                    </p:set>
                                    <p:animScale>
                                      <p:cBhvr>
                                        <p:cTn id="67" dur="1000" decel="50000" fill="hold">
                                          <p:stCondLst>
                                            <p:cond delay="0"/>
                                          </p:stCondLst>
                                        </p:cTn>
                                        <p:tgtEl>
                                          <p:spTgt spid="2460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68" dur="1000" decel="50000" fill="hold">
                                          <p:stCondLst>
                                            <p:cond delay="0"/>
                                          </p:stCondLst>
                                        </p:cTn>
                                        <p:tgtEl>
                                          <p:spTgt spid="24600"/>
                                        </p:tgtEl>
                                        <p:attrNameLst>
                                          <p:attrName>ppt_x</p:attrName>
                                          <p:attrName>ppt_y</p:attrName>
                                        </p:attrNameLst>
                                      </p:cBhvr>
                                    </p:animMotion>
                                    <p:animEffect transition="in" filter="fade">
                                      <p:cBhvr>
                                        <p:cTn id="69" dur="1000"/>
                                        <p:tgtEl>
                                          <p:spTgt spid="24600"/>
                                        </p:tgtEl>
                                      </p:cBhvr>
                                    </p:animEffect>
                                  </p:childTnLst>
                                </p:cTn>
                              </p:par>
                              <p:par>
                                <p:cTn id="70" presetID="52" presetClass="entr" presetSubtype="0" fill="hold" grpId="0" nodeType="withEffect">
                                  <p:stCondLst>
                                    <p:cond delay="0"/>
                                  </p:stCondLst>
                                  <p:childTnLst>
                                    <p:set>
                                      <p:cBhvr>
                                        <p:cTn id="71" dur="1" fill="hold">
                                          <p:stCondLst>
                                            <p:cond delay="0"/>
                                          </p:stCondLst>
                                        </p:cTn>
                                        <p:tgtEl>
                                          <p:spTgt spid="24601"/>
                                        </p:tgtEl>
                                        <p:attrNameLst>
                                          <p:attrName>style.visibility</p:attrName>
                                        </p:attrNameLst>
                                      </p:cBhvr>
                                      <p:to>
                                        <p:strVal val="visible"/>
                                      </p:to>
                                    </p:set>
                                    <p:animScale>
                                      <p:cBhvr>
                                        <p:cTn id="72" dur="1000" decel="50000" fill="hold">
                                          <p:stCondLst>
                                            <p:cond delay="0"/>
                                          </p:stCondLst>
                                        </p:cTn>
                                        <p:tgtEl>
                                          <p:spTgt spid="2460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73" dur="1000" decel="50000" fill="hold">
                                          <p:stCondLst>
                                            <p:cond delay="0"/>
                                          </p:stCondLst>
                                        </p:cTn>
                                        <p:tgtEl>
                                          <p:spTgt spid="24601"/>
                                        </p:tgtEl>
                                        <p:attrNameLst>
                                          <p:attrName>ppt_x</p:attrName>
                                          <p:attrName>ppt_y</p:attrName>
                                        </p:attrNameLst>
                                      </p:cBhvr>
                                    </p:animMotion>
                                    <p:animEffect transition="in" filter="fade">
                                      <p:cBhvr>
                                        <p:cTn id="74" dur="1000"/>
                                        <p:tgtEl>
                                          <p:spTgt spid="24601"/>
                                        </p:tgtEl>
                                      </p:cBhvr>
                                    </p:animEffect>
                                  </p:childTnLst>
                                </p:cTn>
                              </p:par>
                              <p:par>
                                <p:cTn id="75" presetID="52" presetClass="entr" presetSubtype="0" fill="hold" nodeType="withEffect">
                                  <p:stCondLst>
                                    <p:cond delay="0"/>
                                  </p:stCondLst>
                                  <p:childTnLst>
                                    <p:set>
                                      <p:cBhvr>
                                        <p:cTn id="76" dur="1" fill="hold">
                                          <p:stCondLst>
                                            <p:cond delay="0"/>
                                          </p:stCondLst>
                                        </p:cTn>
                                        <p:tgtEl>
                                          <p:spTgt spid="24603"/>
                                        </p:tgtEl>
                                        <p:attrNameLst>
                                          <p:attrName>style.visibility</p:attrName>
                                        </p:attrNameLst>
                                      </p:cBhvr>
                                      <p:to>
                                        <p:strVal val="visible"/>
                                      </p:to>
                                    </p:set>
                                    <p:animScale>
                                      <p:cBhvr>
                                        <p:cTn id="77" dur="1000" decel="50000" fill="hold">
                                          <p:stCondLst>
                                            <p:cond delay="0"/>
                                          </p:stCondLst>
                                        </p:cTn>
                                        <p:tgtEl>
                                          <p:spTgt spid="2460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78" dur="1000" decel="50000" fill="hold">
                                          <p:stCondLst>
                                            <p:cond delay="0"/>
                                          </p:stCondLst>
                                        </p:cTn>
                                        <p:tgtEl>
                                          <p:spTgt spid="24603"/>
                                        </p:tgtEl>
                                        <p:attrNameLst>
                                          <p:attrName>ppt_x</p:attrName>
                                          <p:attrName>ppt_y</p:attrName>
                                        </p:attrNameLst>
                                      </p:cBhvr>
                                    </p:animMotion>
                                    <p:animEffect transition="in" filter="fade">
                                      <p:cBhvr>
                                        <p:cTn id="79" dur="1000"/>
                                        <p:tgtEl>
                                          <p:spTgt spid="24603"/>
                                        </p:tgtEl>
                                      </p:cBhvr>
                                    </p:animEffect>
                                  </p:childTnLst>
                                </p:cTn>
                              </p:par>
                              <p:par>
                                <p:cTn id="80" presetID="52" presetClass="entr" presetSubtype="0" fill="hold" grpId="0" nodeType="withEffect">
                                  <p:stCondLst>
                                    <p:cond delay="0"/>
                                  </p:stCondLst>
                                  <p:childTnLst>
                                    <p:set>
                                      <p:cBhvr>
                                        <p:cTn id="81" dur="1" fill="hold">
                                          <p:stCondLst>
                                            <p:cond delay="0"/>
                                          </p:stCondLst>
                                        </p:cTn>
                                        <p:tgtEl>
                                          <p:spTgt spid="24604"/>
                                        </p:tgtEl>
                                        <p:attrNameLst>
                                          <p:attrName>style.visibility</p:attrName>
                                        </p:attrNameLst>
                                      </p:cBhvr>
                                      <p:to>
                                        <p:strVal val="visible"/>
                                      </p:to>
                                    </p:set>
                                    <p:animScale>
                                      <p:cBhvr>
                                        <p:cTn id="82" dur="1000" decel="50000" fill="hold">
                                          <p:stCondLst>
                                            <p:cond delay="0"/>
                                          </p:stCondLst>
                                        </p:cTn>
                                        <p:tgtEl>
                                          <p:spTgt spid="2460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83" dur="1000" decel="50000" fill="hold">
                                          <p:stCondLst>
                                            <p:cond delay="0"/>
                                          </p:stCondLst>
                                        </p:cTn>
                                        <p:tgtEl>
                                          <p:spTgt spid="24604"/>
                                        </p:tgtEl>
                                        <p:attrNameLst>
                                          <p:attrName>ppt_x</p:attrName>
                                          <p:attrName>ppt_y</p:attrName>
                                        </p:attrNameLst>
                                      </p:cBhvr>
                                    </p:animMotion>
                                    <p:animEffect transition="in" filter="fade">
                                      <p:cBhvr>
                                        <p:cTn id="84" dur="1000"/>
                                        <p:tgtEl>
                                          <p:spTgt spid="24604"/>
                                        </p:tgtEl>
                                      </p:cBhvr>
                                    </p:animEffect>
                                  </p:childTnLst>
                                </p:cTn>
                              </p:par>
                            </p:childTnLst>
                          </p:cTn>
                        </p:par>
                      </p:childTnLst>
                    </p:cTn>
                  </p:par>
                  <p:par>
                    <p:cTn id="85" fill="hold">
                      <p:stCondLst>
                        <p:cond delay="indefinite"/>
                      </p:stCondLst>
                      <p:childTnLst>
                        <p:par>
                          <p:cTn id="86" fill="hold">
                            <p:stCondLst>
                              <p:cond delay="0"/>
                            </p:stCondLst>
                            <p:childTnLst>
                              <p:par>
                                <p:cTn id="87" presetID="16" presetClass="entr" presetSubtype="26" fill="hold" nodeType="clickEffect">
                                  <p:stCondLst>
                                    <p:cond delay="0"/>
                                  </p:stCondLst>
                                  <p:childTnLst>
                                    <p:set>
                                      <p:cBhvr>
                                        <p:cTn id="88" dur="1" fill="hold">
                                          <p:stCondLst>
                                            <p:cond delay="0"/>
                                          </p:stCondLst>
                                        </p:cTn>
                                        <p:tgtEl>
                                          <p:spTgt spid="24589">
                                            <p:txEl>
                                              <p:charRg st="18" end="86"/>
                                            </p:txEl>
                                          </p:spTgt>
                                        </p:tgtEl>
                                        <p:attrNameLst>
                                          <p:attrName>style.visibility</p:attrName>
                                        </p:attrNameLst>
                                      </p:cBhvr>
                                      <p:to>
                                        <p:strVal val="visible"/>
                                      </p:to>
                                    </p:set>
                                    <p:animEffect transition="in" filter="barn(inHorizontal)">
                                      <p:cBhvr>
                                        <p:cTn id="89" dur="500"/>
                                        <p:tgtEl>
                                          <p:spTgt spid="24589">
                                            <p:txEl>
                                              <p:charRg st="18" end="8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1" grpId="0" bldLvl="0" animBg="1"/>
      <p:bldP spid="24592" grpId="0" bldLvl="0" animBg="1"/>
      <p:bldP spid="24596" grpId="0" bldLvl="0" animBg="1"/>
      <p:bldP spid="24597" grpId="0"/>
      <p:bldP spid="24598" grpId="0" bldLvl="0" animBg="1"/>
      <p:bldP spid="24599" grpId="0" bldLvl="0" animBg="1"/>
      <p:bldP spid="24600" grpId="0" bldLvl="0" animBg="1"/>
      <p:bldP spid="24601" grpId="0"/>
      <p:bldP spid="24604" grpId="0" bldLvl="0" animBg="1"/>
      <p:bldP spid="2461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Text Box 5"/>
          <p:cNvSpPr txBox="1"/>
          <p:nvPr/>
        </p:nvSpPr>
        <p:spPr>
          <a:xfrm>
            <a:off x="1430020" y="960755"/>
            <a:ext cx="4284980" cy="2030095"/>
          </a:xfrm>
          <a:prstGeom prst="rect">
            <a:avLst/>
          </a:prstGeom>
          <a:noFill/>
          <a:ln w="9525">
            <a:noFill/>
          </a:ln>
        </p:spPr>
        <p:txBody>
          <a:bodyPr wrap="square">
            <a:spAutoFit/>
          </a:bodyPr>
          <a:lstStyle/>
          <a:p>
            <a:pPr algn="l">
              <a:spcBef>
                <a:spcPct val="20000"/>
              </a:spcBef>
            </a:pPr>
            <a:r>
              <a:rPr sz="3000" dirty="0">
                <a:solidFill>
                  <a:srgbClr val="0409CE"/>
                </a:solidFill>
                <a:latin typeface="Times New Roman" panose="02020603050405020304" pitchFamily="18" charset="0"/>
                <a:cs typeface="Times New Roman" panose="02020603050405020304" pitchFamily="18" charset="0"/>
              </a:rPr>
              <a:t>1. </a:t>
            </a:r>
            <a:r>
              <a:rPr sz="3000" u="sng" dirty="0">
                <a:solidFill>
                  <a:srgbClr val="0409CE"/>
                </a:solidFill>
                <a:latin typeface="Times New Roman" panose="02020603050405020304" pitchFamily="18" charset="0"/>
                <a:cs typeface="Times New Roman" panose="02020603050405020304" pitchFamily="18" charset="0"/>
              </a:rPr>
              <a:t>Thế năng </a:t>
            </a:r>
            <a:r>
              <a:rPr lang="en-US" sz="3000" u="sng" dirty="0">
                <a:solidFill>
                  <a:srgbClr val="0409CE"/>
                </a:solidFill>
                <a:latin typeface="Times New Roman" panose="02020603050405020304" pitchFamily="18" charset="0"/>
                <a:cs typeface="Times New Roman" panose="02020603050405020304" pitchFamily="18" charset="0"/>
              </a:rPr>
              <a:t>trọng trường</a:t>
            </a:r>
            <a:endParaRPr sz="3000" u="sng" dirty="0">
              <a:solidFill>
                <a:srgbClr val="0409CE"/>
              </a:solidFill>
              <a:latin typeface="Times New Roman" panose="02020603050405020304" pitchFamily="18" charset="0"/>
              <a:cs typeface="Times New Roman" panose="02020603050405020304" pitchFamily="18" charset="0"/>
            </a:endParaRPr>
          </a:p>
          <a:p>
            <a:pPr>
              <a:spcBef>
                <a:spcPct val="20000"/>
              </a:spcBef>
            </a:pPr>
            <a:r>
              <a:rPr sz="3000" dirty="0">
                <a:solidFill>
                  <a:srgbClr val="0409CE"/>
                </a:solidFill>
                <a:latin typeface="Times New Roman" panose="02020603050405020304" pitchFamily="18" charset="0"/>
                <a:cs typeface="Times New Roman" panose="02020603050405020304" pitchFamily="18" charset="0"/>
              </a:rPr>
              <a:t>Nếu đưa quả nặng lên một độ cao nào đó thì nó có cơ năng không? Tại sao?</a:t>
            </a:r>
          </a:p>
        </p:txBody>
      </p:sp>
      <p:pic>
        <p:nvPicPr>
          <p:cNvPr id="45119" name="Picture 63" descr="ban tay1"/>
          <p:cNvPicPr>
            <a:picLocks noChangeAspect="1"/>
          </p:cNvPicPr>
          <p:nvPr/>
        </p:nvPicPr>
        <p:blipFill>
          <a:blip r:embed="rId2" cstate="print">
            <a:clrChange>
              <a:clrFrom>
                <a:srgbClr val="FFFFFF"/>
              </a:clrFrom>
              <a:clrTo>
                <a:srgbClr val="FFFFFF">
                  <a:alpha val="0"/>
                </a:srgbClr>
              </a:clrTo>
            </a:clrChange>
          </a:blip>
          <a:stretch>
            <a:fillRect/>
          </a:stretch>
        </p:blipFill>
        <p:spPr>
          <a:xfrm>
            <a:off x="5414963" y="1733550"/>
            <a:ext cx="1905000" cy="1828800"/>
          </a:xfrm>
          <a:prstGeom prst="rect">
            <a:avLst/>
          </a:prstGeom>
          <a:noFill/>
          <a:ln w="9525">
            <a:noFill/>
          </a:ln>
        </p:spPr>
      </p:pic>
      <p:sp>
        <p:nvSpPr>
          <p:cNvPr id="45120" name="Line 64"/>
          <p:cNvSpPr/>
          <p:nvPr/>
        </p:nvSpPr>
        <p:spPr>
          <a:xfrm>
            <a:off x="6096000" y="1576388"/>
            <a:ext cx="0" cy="1928812"/>
          </a:xfrm>
          <a:prstGeom prst="line">
            <a:avLst/>
          </a:prstGeom>
          <a:ln w="38100" cap="flat" cmpd="sng">
            <a:solidFill>
              <a:schemeClr val="tx1"/>
            </a:solidFill>
            <a:prstDash val="solid"/>
            <a:headEnd type="none" w="med" len="med"/>
            <a:tailEnd type="none" w="med" len="med"/>
          </a:ln>
        </p:spPr>
      </p:sp>
      <p:sp>
        <p:nvSpPr>
          <p:cNvPr id="45121" name="Line 65"/>
          <p:cNvSpPr/>
          <p:nvPr/>
        </p:nvSpPr>
        <p:spPr>
          <a:xfrm>
            <a:off x="7391400" y="838200"/>
            <a:ext cx="2133600" cy="0"/>
          </a:xfrm>
          <a:prstGeom prst="line">
            <a:avLst/>
          </a:prstGeom>
          <a:ln w="38100" cap="flat" cmpd="sng">
            <a:solidFill>
              <a:schemeClr val="tx1"/>
            </a:solidFill>
            <a:prstDash val="solid"/>
            <a:headEnd type="none" w="med" len="med"/>
            <a:tailEnd type="none" w="med" len="med"/>
          </a:ln>
        </p:spPr>
      </p:sp>
      <p:sp>
        <p:nvSpPr>
          <p:cNvPr id="45122" name="Rectangle 66" descr="Walnut"/>
          <p:cNvSpPr/>
          <p:nvPr/>
        </p:nvSpPr>
        <p:spPr>
          <a:xfrm>
            <a:off x="6400800" y="1143000"/>
            <a:ext cx="4648200" cy="228600"/>
          </a:xfrm>
          <a:prstGeom prst="rect">
            <a:avLst/>
          </a:prstGeom>
          <a:blipFill rotWithShape="1">
            <a:blip r:embed="rId3" cstate="print"/>
          </a:blipFill>
          <a:ln w="9525">
            <a:noFill/>
          </a:ln>
        </p:spPr>
        <p:txBody>
          <a:bodyPr wrap="none" anchor="ctr"/>
          <a:lstStyle/>
          <a:p>
            <a:endParaRPr dirty="0">
              <a:latin typeface="Arial" panose="020B0604020202020204" pitchFamily="34" charset="0"/>
            </a:endParaRPr>
          </a:p>
        </p:txBody>
      </p:sp>
      <p:sp>
        <p:nvSpPr>
          <p:cNvPr id="45123" name="Rectangle 67" descr="Medium wood"/>
          <p:cNvSpPr/>
          <p:nvPr/>
        </p:nvSpPr>
        <p:spPr>
          <a:xfrm>
            <a:off x="6629400" y="1371600"/>
            <a:ext cx="4419600" cy="304800"/>
          </a:xfrm>
          <a:prstGeom prst="rect">
            <a:avLst/>
          </a:prstGeom>
          <a:blipFill rotWithShape="1">
            <a:blip r:embed="rId4" cstate="print"/>
          </a:blipFill>
          <a:ln w="9525">
            <a:noFill/>
          </a:ln>
        </p:spPr>
        <p:txBody>
          <a:bodyPr wrap="none" anchor="ctr"/>
          <a:lstStyle/>
          <a:p>
            <a:endParaRPr dirty="0">
              <a:latin typeface="Arial" panose="020B0604020202020204" pitchFamily="34" charset="0"/>
            </a:endParaRPr>
          </a:p>
        </p:txBody>
      </p:sp>
      <p:sp>
        <p:nvSpPr>
          <p:cNvPr id="45124" name="AutoShape 68" descr="Medium wood"/>
          <p:cNvSpPr/>
          <p:nvPr/>
        </p:nvSpPr>
        <p:spPr>
          <a:xfrm>
            <a:off x="6929438" y="1600200"/>
            <a:ext cx="385762" cy="2286000"/>
          </a:xfrm>
          <a:custGeom>
            <a:avLst/>
            <a:gdLst>
              <a:gd name="txL" fmla="*/ 3420 w 21600"/>
              <a:gd name="txT" fmla="*/ 3420 h 21600"/>
              <a:gd name="txR" fmla="*/ 18180 w 21600"/>
              <a:gd name="txB" fmla="*/ 18180 h 21600"/>
            </a:gdLst>
            <a:ahLst/>
            <a:cxnLst>
              <a:cxn ang="0">
                <a:pos x="356830" y="1143000"/>
              </a:cxn>
              <a:cxn ang="0">
                <a:pos x="192881" y="2286000"/>
              </a:cxn>
              <a:cxn ang="0">
                <a:pos x="28932" y="1143000"/>
              </a:cxn>
              <a:cxn ang="0">
                <a:pos x="192881" y="0"/>
              </a:cxn>
            </a:cxnLst>
            <a:rect l="txL" t="txT" r="txR" b="txB"/>
            <a:pathLst>
              <a:path w="21600" h="21600">
                <a:moveTo>
                  <a:pt x="0" y="0"/>
                </a:moveTo>
                <a:lnTo>
                  <a:pt x="3240" y="21600"/>
                </a:lnTo>
                <a:lnTo>
                  <a:pt x="18360" y="21600"/>
                </a:lnTo>
                <a:lnTo>
                  <a:pt x="21600" y="0"/>
                </a:lnTo>
                <a:lnTo>
                  <a:pt x="0" y="0"/>
                </a:lnTo>
                <a:close/>
              </a:path>
            </a:pathLst>
          </a:custGeom>
          <a:blipFill rotWithShape="1">
            <a:blip r:embed="rId4" cstate="print"/>
          </a:blipFill>
          <a:ln w="9525">
            <a:noFill/>
          </a:ln>
        </p:spPr>
        <p:txBody>
          <a:bodyPr/>
          <a:lstStyle/>
          <a:p>
            <a:endParaRPr lang="en-US"/>
          </a:p>
        </p:txBody>
      </p:sp>
      <p:sp>
        <p:nvSpPr>
          <p:cNvPr id="45125" name="Oval 69"/>
          <p:cNvSpPr/>
          <p:nvPr/>
        </p:nvSpPr>
        <p:spPr>
          <a:xfrm>
            <a:off x="6134100" y="819150"/>
            <a:ext cx="228600" cy="228600"/>
          </a:xfrm>
          <a:prstGeom prst="ellipse">
            <a:avLst/>
          </a:prstGeom>
          <a:solidFill>
            <a:srgbClr val="808000"/>
          </a:soli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45126" name="Line 70"/>
          <p:cNvSpPr/>
          <p:nvPr/>
        </p:nvSpPr>
        <p:spPr>
          <a:xfrm>
            <a:off x="6248400" y="914400"/>
            <a:ext cx="228600" cy="304800"/>
          </a:xfrm>
          <a:prstGeom prst="line">
            <a:avLst/>
          </a:prstGeom>
          <a:ln w="57150" cap="flat" cmpd="sng">
            <a:solidFill>
              <a:schemeClr val="tx1"/>
            </a:solidFill>
            <a:prstDash val="solid"/>
            <a:headEnd type="none" w="med" len="med"/>
            <a:tailEnd type="none" w="med" len="med"/>
          </a:ln>
        </p:spPr>
      </p:sp>
      <p:sp>
        <p:nvSpPr>
          <p:cNvPr id="45127" name="Line 71"/>
          <p:cNvSpPr/>
          <p:nvPr/>
        </p:nvSpPr>
        <p:spPr>
          <a:xfrm>
            <a:off x="6400800" y="838200"/>
            <a:ext cx="990600" cy="0"/>
          </a:xfrm>
          <a:prstGeom prst="line">
            <a:avLst/>
          </a:prstGeom>
          <a:ln w="38100" cap="flat" cmpd="sng">
            <a:solidFill>
              <a:schemeClr val="tx1"/>
            </a:solidFill>
            <a:prstDash val="solid"/>
            <a:headEnd type="none" w="med" len="med"/>
            <a:tailEnd type="none" w="med" len="med"/>
          </a:ln>
        </p:spPr>
      </p:sp>
      <p:grpSp>
        <p:nvGrpSpPr>
          <p:cNvPr id="45128" name="Group 72"/>
          <p:cNvGrpSpPr/>
          <p:nvPr/>
        </p:nvGrpSpPr>
        <p:grpSpPr>
          <a:xfrm>
            <a:off x="9372600" y="533400"/>
            <a:ext cx="914400" cy="609600"/>
            <a:chOff x="3456" y="912"/>
            <a:chExt cx="576" cy="384"/>
          </a:xfrm>
        </p:grpSpPr>
        <p:sp>
          <p:nvSpPr>
            <p:cNvPr id="7200" name="Rectangle 73" descr="Oak"/>
            <p:cNvSpPr/>
            <p:nvPr/>
          </p:nvSpPr>
          <p:spPr>
            <a:xfrm>
              <a:off x="3456" y="912"/>
              <a:ext cx="576" cy="384"/>
            </a:xfrm>
            <a:prstGeom prst="rect">
              <a:avLst/>
            </a:prstGeom>
            <a:blipFill rotWithShape="1">
              <a:blip r:embed="rId5" cstate="print"/>
            </a:blipFill>
            <a:ln w="9525">
              <a:noFill/>
            </a:ln>
          </p:spPr>
          <p:txBody>
            <a:bodyPr wrap="none" anchor="ctr"/>
            <a:lstStyle/>
            <a:p>
              <a:endParaRPr dirty="0">
                <a:latin typeface="Arial" panose="020B0604020202020204" pitchFamily="34" charset="0"/>
              </a:endParaRPr>
            </a:p>
          </p:txBody>
        </p:sp>
        <p:sp>
          <p:nvSpPr>
            <p:cNvPr id="7201" name="Text Box 74"/>
            <p:cNvSpPr txBox="1"/>
            <p:nvPr/>
          </p:nvSpPr>
          <p:spPr>
            <a:xfrm>
              <a:off x="3624" y="1008"/>
              <a:ext cx="288" cy="251"/>
            </a:xfrm>
            <a:prstGeom prst="rect">
              <a:avLst/>
            </a:prstGeom>
            <a:noFill/>
            <a:ln w="9525">
              <a:noFill/>
            </a:ln>
          </p:spPr>
          <p:txBody>
            <a:bodyPr>
              <a:spAutoFit/>
            </a:bodyPr>
            <a:lstStyle/>
            <a:p>
              <a:pPr>
                <a:spcBef>
                  <a:spcPct val="50000"/>
                </a:spcBef>
              </a:pPr>
              <a:r>
                <a:rPr sz="2000" b="1" dirty="0">
                  <a:latin typeface="Arial" panose="020B0604020202020204" pitchFamily="34" charset="0"/>
                </a:rPr>
                <a:t>B</a:t>
              </a:r>
            </a:p>
          </p:txBody>
        </p:sp>
      </p:grpSp>
      <p:grpSp>
        <p:nvGrpSpPr>
          <p:cNvPr id="45131" name="Group 75"/>
          <p:cNvGrpSpPr/>
          <p:nvPr/>
        </p:nvGrpSpPr>
        <p:grpSpPr>
          <a:xfrm>
            <a:off x="5795963" y="1423988"/>
            <a:ext cx="609600" cy="1104900"/>
            <a:chOff x="2580" y="1512"/>
            <a:chExt cx="384" cy="696"/>
          </a:xfrm>
        </p:grpSpPr>
        <p:grpSp>
          <p:nvGrpSpPr>
            <p:cNvPr id="7194" name="Group 76"/>
            <p:cNvGrpSpPr/>
            <p:nvPr/>
          </p:nvGrpSpPr>
          <p:grpSpPr>
            <a:xfrm>
              <a:off x="2580" y="1692"/>
              <a:ext cx="384" cy="516"/>
              <a:chOff x="2448" y="1680"/>
              <a:chExt cx="384" cy="516"/>
            </a:xfrm>
          </p:grpSpPr>
          <p:grpSp>
            <p:nvGrpSpPr>
              <p:cNvPr id="7196" name="Group 77"/>
              <p:cNvGrpSpPr/>
              <p:nvPr/>
            </p:nvGrpSpPr>
            <p:grpSpPr>
              <a:xfrm>
                <a:off x="2448" y="1764"/>
                <a:ext cx="384" cy="432"/>
                <a:chOff x="2448" y="2868"/>
                <a:chExt cx="384" cy="432"/>
              </a:xfrm>
            </p:grpSpPr>
            <p:sp>
              <p:nvSpPr>
                <p:cNvPr id="45134" name="AutoShape 78"/>
                <p:cNvSpPr>
                  <a:spLocks noChangeArrowheads="1"/>
                </p:cNvSpPr>
                <p:nvPr/>
              </p:nvSpPr>
              <p:spPr bwMode="auto">
                <a:xfrm>
                  <a:off x="2448" y="2868"/>
                  <a:ext cx="384" cy="432"/>
                </a:xfrm>
                <a:prstGeom prst="can">
                  <a:avLst>
                    <a:gd name="adj" fmla="val 28125"/>
                  </a:avLst>
                </a:prstGeom>
                <a:gradFill rotWithShape="1">
                  <a:gsLst>
                    <a:gs pos="0">
                      <a:schemeClr val="bg2"/>
                    </a:gs>
                    <a:gs pos="50000">
                      <a:schemeClr val="bg1"/>
                    </a:gs>
                    <a:gs pos="100000">
                      <a:schemeClr val="bg2"/>
                    </a:gs>
                  </a:gsLst>
                  <a:lin ang="0" scaled="1"/>
                </a:gradFill>
                <a:ln w="9525">
                  <a:solidFill>
                    <a:schemeClr val="tx1"/>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199" name="Text Box 79"/>
                <p:cNvSpPr txBox="1"/>
                <p:nvPr/>
              </p:nvSpPr>
              <p:spPr>
                <a:xfrm>
                  <a:off x="2508" y="3000"/>
                  <a:ext cx="288" cy="251"/>
                </a:xfrm>
                <a:prstGeom prst="rect">
                  <a:avLst/>
                </a:prstGeom>
                <a:noFill/>
                <a:ln w="9525">
                  <a:noFill/>
                </a:ln>
              </p:spPr>
              <p:txBody>
                <a:bodyPr>
                  <a:spAutoFit/>
                </a:bodyPr>
                <a:lstStyle/>
                <a:p>
                  <a:pPr>
                    <a:spcBef>
                      <a:spcPct val="50000"/>
                    </a:spcBef>
                  </a:pPr>
                  <a:r>
                    <a:rPr sz="2000" b="1" dirty="0">
                      <a:latin typeface="Arial" panose="020B0604020202020204" pitchFamily="34" charset="0"/>
                    </a:rPr>
                    <a:t>A</a:t>
                  </a:r>
                </a:p>
              </p:txBody>
            </p:sp>
          </p:grpSp>
          <p:sp>
            <p:nvSpPr>
              <p:cNvPr id="7197" name="Oval 80"/>
              <p:cNvSpPr/>
              <p:nvPr/>
            </p:nvSpPr>
            <p:spPr>
              <a:xfrm>
                <a:off x="2616" y="1680"/>
                <a:ext cx="48" cy="144"/>
              </a:xfrm>
              <a:prstGeom prst="ellipse">
                <a:avLst/>
              </a:prstGeom>
              <a:noFill/>
              <a:ln w="2857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grpSp>
        <p:sp>
          <p:nvSpPr>
            <p:cNvPr id="7195" name="Line 81"/>
            <p:cNvSpPr/>
            <p:nvPr/>
          </p:nvSpPr>
          <p:spPr>
            <a:xfrm flipV="1">
              <a:off x="2772" y="1512"/>
              <a:ext cx="0" cy="192"/>
            </a:xfrm>
            <a:prstGeom prst="line">
              <a:avLst/>
            </a:prstGeom>
            <a:ln w="38100" cap="flat" cmpd="sng">
              <a:solidFill>
                <a:schemeClr val="tx1"/>
              </a:solidFill>
              <a:prstDash val="solid"/>
              <a:headEnd type="none" w="med" len="med"/>
              <a:tailEnd type="none" w="med" len="med"/>
            </a:ln>
          </p:spPr>
        </p:sp>
      </p:grpSp>
      <p:sp>
        <p:nvSpPr>
          <p:cNvPr id="45138" name="Line 82"/>
          <p:cNvSpPr/>
          <p:nvPr/>
        </p:nvSpPr>
        <p:spPr>
          <a:xfrm>
            <a:off x="6096000" y="990600"/>
            <a:ext cx="0" cy="704850"/>
          </a:xfrm>
          <a:prstGeom prst="line">
            <a:avLst/>
          </a:prstGeom>
          <a:ln w="38100" cap="flat" cmpd="sng">
            <a:solidFill>
              <a:schemeClr val="tx1"/>
            </a:solidFill>
            <a:prstDash val="solid"/>
            <a:headEnd type="none" w="med" len="med"/>
            <a:tailEnd type="none" w="med" len="med"/>
          </a:ln>
        </p:spPr>
      </p:sp>
      <p:sp>
        <p:nvSpPr>
          <p:cNvPr id="45139" name="Oval 83"/>
          <p:cNvSpPr/>
          <p:nvPr/>
        </p:nvSpPr>
        <p:spPr>
          <a:xfrm>
            <a:off x="6057900" y="714375"/>
            <a:ext cx="381000" cy="381000"/>
          </a:xfrm>
          <a:prstGeom prst="ellipse">
            <a:avLst/>
          </a:prstGeom>
          <a:solidFill>
            <a:schemeClr val="bg1"/>
          </a:solidFill>
          <a:ln w="19050"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grpSp>
        <p:nvGrpSpPr>
          <p:cNvPr id="7185" name="Group 85"/>
          <p:cNvGrpSpPr/>
          <p:nvPr/>
        </p:nvGrpSpPr>
        <p:grpSpPr>
          <a:xfrm>
            <a:off x="1981200" y="3276600"/>
            <a:ext cx="8686800" cy="3581400"/>
            <a:chOff x="240" y="0"/>
            <a:chExt cx="5472" cy="4320"/>
          </a:xfrm>
        </p:grpSpPr>
        <p:sp>
          <p:nvSpPr>
            <p:cNvPr id="7190" name="Line 86"/>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7191" name="Line 87"/>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7192" name="Line 88"/>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7193" name="Line 89"/>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45147" name="Text Box 91"/>
          <p:cNvSpPr txBox="1"/>
          <p:nvPr/>
        </p:nvSpPr>
        <p:spPr>
          <a:xfrm>
            <a:off x="1752600" y="4876800"/>
            <a:ext cx="8610600" cy="1814830"/>
          </a:xfrm>
          <a:prstGeom prst="rect">
            <a:avLst/>
          </a:prstGeom>
          <a:noFill/>
          <a:ln w="9525">
            <a:noFill/>
          </a:ln>
        </p:spPr>
        <p:txBody>
          <a:bodyPr>
            <a:spAutoFit/>
          </a:bodyPr>
          <a:lstStyle/>
          <a:p>
            <a:pPr algn="just">
              <a:spcBef>
                <a:spcPct val="20000"/>
              </a:spcBef>
            </a:pPr>
            <a:r>
              <a:rPr sz="3200" dirty="0">
                <a:solidFill>
                  <a:srgbClr val="0409CE"/>
                </a:solidFill>
                <a:latin typeface="Arial" panose="020B0604020202020204" pitchFamily="34" charset="0"/>
              </a:rPr>
              <a:t>- Cơ năng trong trường hợp này được </a:t>
            </a:r>
            <a:br>
              <a:rPr sz="3200" dirty="0">
                <a:solidFill>
                  <a:srgbClr val="0409CE"/>
                </a:solidFill>
                <a:latin typeface="Arial" panose="020B0604020202020204" pitchFamily="34" charset="0"/>
              </a:rPr>
            </a:br>
            <a:r>
              <a:rPr sz="3200" dirty="0">
                <a:solidFill>
                  <a:srgbClr val="0409CE"/>
                </a:solidFill>
                <a:latin typeface="Arial" panose="020B0604020202020204" pitchFamily="34" charset="0"/>
              </a:rPr>
              <a:t>gọi là</a:t>
            </a:r>
            <a:r>
              <a:rPr sz="3200" dirty="0">
                <a:solidFill>
                  <a:schemeClr val="tx2"/>
                </a:solidFill>
                <a:latin typeface="Arial" panose="020B0604020202020204" pitchFamily="34" charset="0"/>
              </a:rPr>
              <a:t> </a:t>
            </a:r>
            <a:r>
              <a:rPr sz="3200" b="1" dirty="0">
                <a:solidFill>
                  <a:srgbClr val="FF0000"/>
                </a:solidFill>
                <a:latin typeface="Arial" panose="020B0604020202020204" pitchFamily="34" charset="0"/>
              </a:rPr>
              <a:t>thế năng.</a:t>
            </a:r>
          </a:p>
          <a:p>
            <a:pPr>
              <a:spcBef>
                <a:spcPct val="50000"/>
              </a:spcBef>
            </a:pPr>
            <a:endParaRPr sz="3200" dirty="0">
              <a:latin typeface="Arial" panose="020B0604020202020204" pitchFamily="34" charset="0"/>
            </a:endParaRPr>
          </a:p>
        </p:txBody>
      </p:sp>
      <p:sp>
        <p:nvSpPr>
          <p:cNvPr id="7188" name="Rectangle 94"/>
          <p:cNvSpPr>
            <a:spLocks noGrp="1"/>
          </p:cNvSpPr>
          <p:nvPr>
            <p:ph type="title"/>
          </p:nvPr>
        </p:nvSpPr>
        <p:spPr>
          <a:xfrm>
            <a:off x="1600200" y="228600"/>
            <a:ext cx="3505200" cy="731838"/>
          </a:xfrm>
        </p:spPr>
        <p:txBody>
          <a:bodyPr vert="horz" wrap="square" lIns="91440" tIns="45720" rIns="91440" bIns="45720" anchor="ctr"/>
          <a:lstStyle/>
          <a:p>
            <a:pPr algn="just" eaLnBrk="1" hangingPunct="1"/>
            <a:r>
              <a:rPr sz="3200" b="1" u="sng" dirty="0">
                <a:solidFill>
                  <a:srgbClr val="FF0000"/>
                </a:solidFill>
                <a:latin typeface="Times New Roman" panose="02020603050405020304" pitchFamily="18" charset="0"/>
                <a:cs typeface="Times New Roman" panose="02020603050405020304" pitchFamily="18" charset="0"/>
              </a:rPr>
              <a:t>II. Thế năng</a:t>
            </a:r>
          </a:p>
        </p:txBody>
      </p:sp>
      <p:sp>
        <p:nvSpPr>
          <p:cNvPr id="45151" name="Text Box 95"/>
          <p:cNvSpPr txBox="1"/>
          <p:nvPr/>
        </p:nvSpPr>
        <p:spPr>
          <a:xfrm>
            <a:off x="1548130" y="4253230"/>
            <a:ext cx="9144000" cy="2245360"/>
          </a:xfrm>
          <a:prstGeom prst="rect">
            <a:avLst/>
          </a:prstGeom>
          <a:noFill/>
          <a:ln w="9525">
            <a:noFill/>
          </a:ln>
        </p:spPr>
        <p:txBody>
          <a:bodyPr>
            <a:spAutoFit/>
          </a:bodyPr>
          <a:lstStyle/>
          <a:p>
            <a:pPr>
              <a:spcBef>
                <a:spcPct val="50000"/>
              </a:spcBef>
            </a:pPr>
            <a:r>
              <a:rPr sz="2800" dirty="0">
                <a:solidFill>
                  <a:srgbClr val="FF00FF"/>
                </a:solidFill>
                <a:latin typeface="Times New Roman" panose="02020603050405020304" pitchFamily="18" charset="0"/>
                <a:cs typeface="Times New Roman" panose="02020603050405020304" pitchFamily="18" charset="0"/>
              </a:rPr>
              <a:t>Đưa quả nặng A lên một độ cao nào đó. Khi buông tay, quả nặng A sẽ chuyển động xuống phía dưới làm căng sợi dây. Sức căng sợi dây làm </a:t>
            </a:r>
            <a:r>
              <a:rPr sz="2800" u="sng" dirty="0">
                <a:solidFill>
                  <a:srgbClr val="FF3300"/>
                </a:solidFill>
                <a:latin typeface="Times New Roman" panose="02020603050405020304" pitchFamily="18" charset="0"/>
                <a:cs typeface="Times New Roman" panose="02020603050405020304" pitchFamily="18" charset="0"/>
              </a:rPr>
              <a:t>thỏi gỗ B chuyển động</a:t>
            </a:r>
            <a:r>
              <a:rPr sz="2800" dirty="0">
                <a:solidFill>
                  <a:srgbClr val="FF00FF"/>
                </a:solidFill>
                <a:latin typeface="Times New Roman" panose="02020603050405020304" pitchFamily="18" charset="0"/>
                <a:cs typeface="Times New Roman" panose="02020603050405020304" pitchFamily="18" charset="0"/>
              </a:rPr>
              <a:t>, tức là </a:t>
            </a:r>
            <a:r>
              <a:rPr sz="2800" u="sng" dirty="0">
                <a:solidFill>
                  <a:srgbClr val="FF3300"/>
                </a:solidFill>
                <a:latin typeface="Times New Roman" panose="02020603050405020304" pitchFamily="18" charset="0"/>
                <a:cs typeface="Times New Roman" panose="02020603050405020304" pitchFamily="18" charset="0"/>
              </a:rPr>
              <a:t>thực hiện công</a:t>
            </a:r>
            <a:r>
              <a:rPr sz="2800" dirty="0">
                <a:solidFill>
                  <a:srgbClr val="FF00FF"/>
                </a:solidFill>
                <a:latin typeface="Times New Roman" panose="02020603050405020304" pitchFamily="18" charset="0"/>
                <a:cs typeface="Times New Roman" panose="02020603050405020304" pitchFamily="18" charset="0"/>
              </a:rPr>
              <a:t>. Như vậy quả nặng A khi đưa lên độ cao nào đó có khả năng thực hiện công, tức là </a:t>
            </a:r>
            <a:r>
              <a:rPr sz="2800" u="sng" dirty="0">
                <a:solidFill>
                  <a:srgbClr val="FF3300"/>
                </a:solidFill>
                <a:latin typeface="Times New Roman" panose="02020603050405020304" pitchFamily="18" charset="0"/>
                <a:cs typeface="Times New Roman" panose="02020603050405020304" pitchFamily="18" charset="0"/>
              </a:rPr>
              <a:t>có cơ năng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5119"/>
                                        </p:tgtEl>
                                        <p:attrNameLst>
                                          <p:attrName>style.visibility</p:attrName>
                                        </p:attrNameLst>
                                      </p:cBhvr>
                                      <p:to>
                                        <p:strVal val="visible"/>
                                      </p:to>
                                    </p:set>
                                    <p:animEffect transition="in" filter="fade">
                                      <p:cBhvr>
                                        <p:cTn id="7" dur="2000"/>
                                        <p:tgtEl>
                                          <p:spTgt spid="4511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45061">
                                            <p:txEl>
                                              <p:charRg st="20" end="98"/>
                                            </p:txEl>
                                          </p:spTgt>
                                        </p:tgtEl>
                                        <p:attrNameLst>
                                          <p:attrName>style.visibility</p:attrName>
                                        </p:attrNameLst>
                                      </p:cBhvr>
                                      <p:to>
                                        <p:strVal val="visible"/>
                                      </p:to>
                                    </p:set>
                                    <p:animEffect transition="in" filter="barn(inHorizontal)">
                                      <p:cBhvr>
                                        <p:cTn id="12" dur="500"/>
                                        <p:tgtEl>
                                          <p:spTgt spid="45061">
                                            <p:txEl>
                                              <p:charRg st="20" end="98"/>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5120"/>
                                        </p:tgtEl>
                                        <p:attrNameLst>
                                          <p:attrName>style.visibility</p:attrName>
                                        </p:attrNameLst>
                                      </p:cBhvr>
                                      <p:to>
                                        <p:strVal val="visible"/>
                                      </p:to>
                                    </p:set>
                                    <p:animEffect transition="in" filter="fade">
                                      <p:cBhvr>
                                        <p:cTn id="15" dur="2000"/>
                                        <p:tgtEl>
                                          <p:spTgt spid="45120"/>
                                        </p:tgtEl>
                                      </p:cBhvr>
                                    </p:animEffect>
                                  </p:childTnLst>
                                </p:cTn>
                              </p:par>
                              <p:par>
                                <p:cTn id="16" presetID="10" presetClass="entr" presetSubtype="0" fill="hold" nodeType="withEffect">
                                  <p:stCondLst>
                                    <p:cond delay="0"/>
                                  </p:stCondLst>
                                  <p:childTnLst>
                                    <p:set>
                                      <p:cBhvr>
                                        <p:cTn id="17" dur="1" fill="hold">
                                          <p:stCondLst>
                                            <p:cond delay="0"/>
                                          </p:stCondLst>
                                        </p:cTn>
                                        <p:tgtEl>
                                          <p:spTgt spid="45121"/>
                                        </p:tgtEl>
                                        <p:attrNameLst>
                                          <p:attrName>style.visibility</p:attrName>
                                        </p:attrNameLst>
                                      </p:cBhvr>
                                      <p:to>
                                        <p:strVal val="visible"/>
                                      </p:to>
                                    </p:set>
                                    <p:animEffect transition="in" filter="fade">
                                      <p:cBhvr>
                                        <p:cTn id="18" dur="2000"/>
                                        <p:tgtEl>
                                          <p:spTgt spid="4512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5122"/>
                                        </p:tgtEl>
                                        <p:attrNameLst>
                                          <p:attrName>style.visibility</p:attrName>
                                        </p:attrNameLst>
                                      </p:cBhvr>
                                      <p:to>
                                        <p:strVal val="visible"/>
                                      </p:to>
                                    </p:set>
                                    <p:animEffect transition="in" filter="fade">
                                      <p:cBhvr>
                                        <p:cTn id="21" dur="2000"/>
                                        <p:tgtEl>
                                          <p:spTgt spid="4512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5123"/>
                                        </p:tgtEl>
                                        <p:attrNameLst>
                                          <p:attrName>style.visibility</p:attrName>
                                        </p:attrNameLst>
                                      </p:cBhvr>
                                      <p:to>
                                        <p:strVal val="visible"/>
                                      </p:to>
                                    </p:set>
                                    <p:animEffect transition="in" filter="fade">
                                      <p:cBhvr>
                                        <p:cTn id="24" dur="2000"/>
                                        <p:tgtEl>
                                          <p:spTgt spid="45123"/>
                                        </p:tgtEl>
                                      </p:cBhvr>
                                    </p:animEffect>
                                  </p:childTnLst>
                                </p:cTn>
                              </p:par>
                              <p:par>
                                <p:cTn id="25" presetID="10" presetClass="entr" presetSubtype="0" fill="hold" nodeType="withEffect">
                                  <p:stCondLst>
                                    <p:cond delay="0"/>
                                  </p:stCondLst>
                                  <p:childTnLst>
                                    <p:set>
                                      <p:cBhvr>
                                        <p:cTn id="26" dur="1" fill="hold">
                                          <p:stCondLst>
                                            <p:cond delay="0"/>
                                          </p:stCondLst>
                                        </p:cTn>
                                        <p:tgtEl>
                                          <p:spTgt spid="45124"/>
                                        </p:tgtEl>
                                        <p:attrNameLst>
                                          <p:attrName>style.visibility</p:attrName>
                                        </p:attrNameLst>
                                      </p:cBhvr>
                                      <p:to>
                                        <p:strVal val="visible"/>
                                      </p:to>
                                    </p:set>
                                    <p:animEffect transition="in" filter="fade">
                                      <p:cBhvr>
                                        <p:cTn id="27" dur="2000"/>
                                        <p:tgtEl>
                                          <p:spTgt spid="4512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5125"/>
                                        </p:tgtEl>
                                        <p:attrNameLst>
                                          <p:attrName>style.visibility</p:attrName>
                                        </p:attrNameLst>
                                      </p:cBhvr>
                                      <p:to>
                                        <p:strVal val="visible"/>
                                      </p:to>
                                    </p:set>
                                    <p:animEffect transition="in" filter="fade">
                                      <p:cBhvr>
                                        <p:cTn id="30" dur="2000"/>
                                        <p:tgtEl>
                                          <p:spTgt spid="45125"/>
                                        </p:tgtEl>
                                      </p:cBhvr>
                                    </p:animEffect>
                                  </p:childTnLst>
                                </p:cTn>
                              </p:par>
                              <p:par>
                                <p:cTn id="31" presetID="10" presetClass="entr" presetSubtype="0" fill="hold" nodeType="withEffect">
                                  <p:stCondLst>
                                    <p:cond delay="0"/>
                                  </p:stCondLst>
                                  <p:childTnLst>
                                    <p:set>
                                      <p:cBhvr>
                                        <p:cTn id="32" dur="1" fill="hold">
                                          <p:stCondLst>
                                            <p:cond delay="0"/>
                                          </p:stCondLst>
                                        </p:cTn>
                                        <p:tgtEl>
                                          <p:spTgt spid="45126"/>
                                        </p:tgtEl>
                                        <p:attrNameLst>
                                          <p:attrName>style.visibility</p:attrName>
                                        </p:attrNameLst>
                                      </p:cBhvr>
                                      <p:to>
                                        <p:strVal val="visible"/>
                                      </p:to>
                                    </p:set>
                                    <p:animEffect transition="in" filter="fade">
                                      <p:cBhvr>
                                        <p:cTn id="33" dur="2000"/>
                                        <p:tgtEl>
                                          <p:spTgt spid="45126"/>
                                        </p:tgtEl>
                                      </p:cBhvr>
                                    </p:animEffect>
                                  </p:childTnLst>
                                </p:cTn>
                              </p:par>
                              <p:par>
                                <p:cTn id="34" presetID="10" presetClass="entr" presetSubtype="0" fill="hold" nodeType="withEffect">
                                  <p:stCondLst>
                                    <p:cond delay="0"/>
                                  </p:stCondLst>
                                  <p:childTnLst>
                                    <p:set>
                                      <p:cBhvr>
                                        <p:cTn id="35" dur="1" fill="hold">
                                          <p:stCondLst>
                                            <p:cond delay="0"/>
                                          </p:stCondLst>
                                        </p:cTn>
                                        <p:tgtEl>
                                          <p:spTgt spid="45127"/>
                                        </p:tgtEl>
                                        <p:attrNameLst>
                                          <p:attrName>style.visibility</p:attrName>
                                        </p:attrNameLst>
                                      </p:cBhvr>
                                      <p:to>
                                        <p:strVal val="visible"/>
                                      </p:to>
                                    </p:set>
                                    <p:animEffect transition="in" filter="fade">
                                      <p:cBhvr>
                                        <p:cTn id="36" dur="2000"/>
                                        <p:tgtEl>
                                          <p:spTgt spid="45127"/>
                                        </p:tgtEl>
                                      </p:cBhvr>
                                    </p:animEffect>
                                  </p:childTnLst>
                                </p:cTn>
                              </p:par>
                              <p:par>
                                <p:cTn id="37" presetID="10" presetClass="entr" presetSubtype="0" fill="hold" nodeType="withEffect">
                                  <p:stCondLst>
                                    <p:cond delay="0"/>
                                  </p:stCondLst>
                                  <p:childTnLst>
                                    <p:set>
                                      <p:cBhvr>
                                        <p:cTn id="38" dur="1" fill="hold">
                                          <p:stCondLst>
                                            <p:cond delay="0"/>
                                          </p:stCondLst>
                                        </p:cTn>
                                        <p:tgtEl>
                                          <p:spTgt spid="45128"/>
                                        </p:tgtEl>
                                        <p:attrNameLst>
                                          <p:attrName>style.visibility</p:attrName>
                                        </p:attrNameLst>
                                      </p:cBhvr>
                                      <p:to>
                                        <p:strVal val="visible"/>
                                      </p:to>
                                    </p:set>
                                    <p:animEffect transition="in" filter="fade">
                                      <p:cBhvr>
                                        <p:cTn id="39" dur="2000"/>
                                        <p:tgtEl>
                                          <p:spTgt spid="45128"/>
                                        </p:tgtEl>
                                      </p:cBhvr>
                                    </p:animEffect>
                                  </p:childTnLst>
                                </p:cTn>
                              </p:par>
                              <p:par>
                                <p:cTn id="40" presetID="10" presetClass="entr" presetSubtype="0" fill="hold" nodeType="withEffect">
                                  <p:stCondLst>
                                    <p:cond delay="0"/>
                                  </p:stCondLst>
                                  <p:childTnLst>
                                    <p:set>
                                      <p:cBhvr>
                                        <p:cTn id="41" dur="1" fill="hold">
                                          <p:stCondLst>
                                            <p:cond delay="0"/>
                                          </p:stCondLst>
                                        </p:cTn>
                                        <p:tgtEl>
                                          <p:spTgt spid="45131"/>
                                        </p:tgtEl>
                                        <p:attrNameLst>
                                          <p:attrName>style.visibility</p:attrName>
                                        </p:attrNameLst>
                                      </p:cBhvr>
                                      <p:to>
                                        <p:strVal val="visible"/>
                                      </p:to>
                                    </p:set>
                                    <p:animEffect transition="in" filter="fade">
                                      <p:cBhvr>
                                        <p:cTn id="42" dur="2000"/>
                                        <p:tgtEl>
                                          <p:spTgt spid="45131"/>
                                        </p:tgtEl>
                                      </p:cBhvr>
                                    </p:animEffect>
                                  </p:childTnLst>
                                </p:cTn>
                              </p:par>
                              <p:par>
                                <p:cTn id="43" presetID="10" presetClass="entr" presetSubtype="0" fill="hold" nodeType="withEffect">
                                  <p:stCondLst>
                                    <p:cond delay="0"/>
                                  </p:stCondLst>
                                  <p:childTnLst>
                                    <p:set>
                                      <p:cBhvr>
                                        <p:cTn id="44" dur="1" fill="hold">
                                          <p:stCondLst>
                                            <p:cond delay="0"/>
                                          </p:stCondLst>
                                        </p:cTn>
                                        <p:tgtEl>
                                          <p:spTgt spid="45138"/>
                                        </p:tgtEl>
                                        <p:attrNameLst>
                                          <p:attrName>style.visibility</p:attrName>
                                        </p:attrNameLst>
                                      </p:cBhvr>
                                      <p:to>
                                        <p:strVal val="visible"/>
                                      </p:to>
                                    </p:set>
                                    <p:animEffect transition="in" filter="fade">
                                      <p:cBhvr>
                                        <p:cTn id="45" dur="2000"/>
                                        <p:tgtEl>
                                          <p:spTgt spid="4513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5139"/>
                                        </p:tgtEl>
                                        <p:attrNameLst>
                                          <p:attrName>style.visibility</p:attrName>
                                        </p:attrNameLst>
                                      </p:cBhvr>
                                      <p:to>
                                        <p:strVal val="visible"/>
                                      </p:to>
                                    </p:set>
                                    <p:animEffect transition="in" filter="fade">
                                      <p:cBhvr>
                                        <p:cTn id="48" dur="2000"/>
                                        <p:tgtEl>
                                          <p:spTgt spid="45139"/>
                                        </p:tgtEl>
                                      </p:cBhvr>
                                    </p:animEffect>
                                  </p:childTnLst>
                                </p:cTn>
                              </p:par>
                              <p:par>
                                <p:cTn id="49" presetID="1" presetClass="exit" presetSubtype="0" fill="hold" nodeType="withEffect">
                                  <p:stCondLst>
                                    <p:cond delay="0"/>
                                  </p:stCondLst>
                                  <p:childTnLst>
                                    <p:set>
                                      <p:cBhvr>
                                        <p:cTn id="50" dur="1" fill="hold">
                                          <p:stCondLst>
                                            <p:cond delay="0"/>
                                          </p:stCondLst>
                                        </p:cTn>
                                        <p:tgtEl>
                                          <p:spTgt spid="45120"/>
                                        </p:tgtEl>
                                        <p:attrNameLst>
                                          <p:attrName>style.visibility</p:attrName>
                                        </p:attrNameLst>
                                      </p:cBhvr>
                                      <p:to>
                                        <p:strVal val="hidden"/>
                                      </p:to>
                                    </p:set>
                                  </p:childTnLst>
                                </p:cTn>
                              </p:par>
                              <p:par>
                                <p:cTn id="51" presetID="0" presetClass="path" presetSubtype="0" accel="50000" decel="50000" fill="hold" nodeType="withEffect">
                                  <p:stCondLst>
                                    <p:cond delay="0"/>
                                  </p:stCondLst>
                                  <p:childTnLst>
                                    <p:animMotion origin="layout" path="M 2.5E-6 -1.11111E-6 L -0.21302 0.16945 " pathEditMode="relative" rAng="0" ptsTypes="AA">
                                      <p:cBhvr>
                                        <p:cTn id="52" dur="2000" fill="hold"/>
                                        <p:tgtEl>
                                          <p:spTgt spid="45119"/>
                                        </p:tgtEl>
                                        <p:attrNameLst>
                                          <p:attrName>ppt_x</p:attrName>
                                          <p:attrName>ppt_y</p:attrName>
                                        </p:attrNameLst>
                                      </p:cBhvr>
                                      <p:rCtr x="-10700" y="8500"/>
                                    </p:animMotion>
                                  </p:childTnLst>
                                </p:cTn>
                              </p:par>
                              <p:par>
                                <p:cTn id="53" presetID="35" presetClass="path" presetSubtype="0" accel="50000" decel="50000" fill="hold" nodeType="withEffect">
                                  <p:stCondLst>
                                    <p:cond delay="0"/>
                                  </p:stCondLst>
                                  <p:childTnLst>
                                    <p:animMotion origin="layout" path="M 3.33333E-6 4.44444E-6 L -0.21667 4.44444E-6 " pathEditMode="relative" rAng="0" ptsTypes="AA">
                                      <p:cBhvr>
                                        <p:cTn id="54" dur="2000" fill="hold"/>
                                        <p:tgtEl>
                                          <p:spTgt spid="45128"/>
                                        </p:tgtEl>
                                        <p:attrNameLst>
                                          <p:attrName>ppt_x</p:attrName>
                                          <p:attrName>ppt_y</p:attrName>
                                        </p:attrNameLst>
                                      </p:cBhvr>
                                      <p:rCtr x="-10800" y="0"/>
                                    </p:animMotion>
                                  </p:childTnLst>
                                </p:cTn>
                              </p:par>
                              <p:par>
                                <p:cTn id="55" presetID="22" presetClass="exit" presetSubtype="2" fill="hold" nodeType="withEffect">
                                  <p:stCondLst>
                                    <p:cond delay="100"/>
                                  </p:stCondLst>
                                  <p:childTnLst>
                                    <p:animEffect transition="out" filter="wipe(right)">
                                      <p:cBhvr>
                                        <p:cTn id="56" dur="2500"/>
                                        <p:tgtEl>
                                          <p:spTgt spid="45121"/>
                                        </p:tgtEl>
                                      </p:cBhvr>
                                    </p:animEffect>
                                    <p:set>
                                      <p:cBhvr>
                                        <p:cTn id="57" dur="1" fill="hold">
                                          <p:stCondLst>
                                            <p:cond delay="2499"/>
                                          </p:stCondLst>
                                        </p:cTn>
                                        <p:tgtEl>
                                          <p:spTgt spid="45121"/>
                                        </p:tgtEl>
                                        <p:attrNameLst>
                                          <p:attrName>style.visibility</p:attrName>
                                        </p:attrNameLst>
                                      </p:cBhvr>
                                      <p:to>
                                        <p:strVal val="hidden"/>
                                      </p:to>
                                    </p:set>
                                  </p:childTnLst>
                                </p:cTn>
                              </p:par>
                              <p:par>
                                <p:cTn id="58" presetID="22" presetClass="entr" presetSubtype="1" fill="hold" nodeType="withEffect">
                                  <p:stCondLst>
                                    <p:cond delay="400"/>
                                  </p:stCondLst>
                                  <p:childTnLst>
                                    <p:set>
                                      <p:cBhvr>
                                        <p:cTn id="59" dur="1" fill="hold">
                                          <p:stCondLst>
                                            <p:cond delay="0"/>
                                          </p:stCondLst>
                                        </p:cTn>
                                        <p:tgtEl>
                                          <p:spTgt spid="45120"/>
                                        </p:tgtEl>
                                        <p:attrNameLst>
                                          <p:attrName>style.visibility</p:attrName>
                                        </p:attrNameLst>
                                      </p:cBhvr>
                                      <p:to>
                                        <p:strVal val="visible"/>
                                      </p:to>
                                    </p:set>
                                    <p:animEffect transition="in" filter="wipe(up)">
                                      <p:cBhvr>
                                        <p:cTn id="60" dur="1300"/>
                                        <p:tgtEl>
                                          <p:spTgt spid="45120"/>
                                        </p:tgtEl>
                                      </p:cBhvr>
                                    </p:animEffect>
                                  </p:childTnLst>
                                </p:cTn>
                              </p:par>
                              <p:par>
                                <p:cTn id="61" presetID="42" presetClass="path" presetSubtype="0" accel="50000" decel="50000" fill="hold" nodeType="withEffect">
                                  <p:stCondLst>
                                    <p:cond delay="100"/>
                                  </p:stCondLst>
                                  <p:childTnLst>
                                    <p:animMotion origin="layout" path="M -0.00052 0.02292 L -0.00052 0.27847 " pathEditMode="relative" rAng="0" ptsTypes="AA">
                                      <p:cBhvr>
                                        <p:cTn id="62" dur="2000" fill="hold"/>
                                        <p:tgtEl>
                                          <p:spTgt spid="45131"/>
                                        </p:tgtEl>
                                        <p:attrNameLst>
                                          <p:attrName>ppt_x</p:attrName>
                                          <p:attrName>ppt_y</p:attrName>
                                        </p:attrNameLst>
                                      </p:cBhvr>
                                      <p:rCtr x="0" y="12800"/>
                                    </p:animMotion>
                                  </p:childTnLst>
                                </p:cTn>
                              </p:par>
                              <p:par>
                                <p:cTn id="63" presetID="10" presetClass="entr" presetSubtype="0" fill="hold" nodeType="withEffect">
                                  <p:stCondLst>
                                    <p:cond delay="100"/>
                                  </p:stCondLst>
                                  <p:childTnLst>
                                    <p:set>
                                      <p:cBhvr>
                                        <p:cTn id="64" dur="1" fill="hold">
                                          <p:stCondLst>
                                            <p:cond delay="0"/>
                                          </p:stCondLst>
                                        </p:cTn>
                                        <p:tgtEl>
                                          <p:spTgt spid="45120"/>
                                        </p:tgtEl>
                                        <p:attrNameLst>
                                          <p:attrName>style.visibility</p:attrName>
                                        </p:attrNameLst>
                                      </p:cBhvr>
                                      <p:to>
                                        <p:strVal val="visible"/>
                                      </p:to>
                                    </p:set>
                                    <p:animEffect transition="in" filter="fade">
                                      <p:cBhvr>
                                        <p:cTn id="65" dur="1000"/>
                                        <p:tgtEl>
                                          <p:spTgt spid="45120"/>
                                        </p:tgtEl>
                                      </p:cBhvr>
                                    </p:animEffect>
                                  </p:childTnLst>
                                </p:cTn>
                              </p:par>
                            </p:childTnLst>
                          </p:cTn>
                        </p:par>
                      </p:childTnLst>
                    </p:cTn>
                  </p:par>
                  <p:par>
                    <p:cTn id="66" fill="hold">
                      <p:stCondLst>
                        <p:cond delay="indefinite"/>
                      </p:stCondLst>
                      <p:childTnLst>
                        <p:par>
                          <p:cTn id="67" fill="hold">
                            <p:stCondLst>
                              <p:cond delay="0"/>
                            </p:stCondLst>
                            <p:childTnLst>
                              <p:par>
                                <p:cTn id="68" presetID="6" presetClass="entr" presetSubtype="16" fill="hold" nodeType="clickEffect">
                                  <p:stCondLst>
                                    <p:cond delay="0"/>
                                  </p:stCondLst>
                                  <p:childTnLst>
                                    <p:set>
                                      <p:cBhvr>
                                        <p:cTn id="69" dur="1" fill="hold">
                                          <p:stCondLst>
                                            <p:cond delay="0"/>
                                          </p:stCondLst>
                                        </p:cTn>
                                        <p:tgtEl>
                                          <p:spTgt spid="45151">
                                            <p:txEl>
                                              <p:pRg st="0" end="0"/>
                                            </p:txEl>
                                          </p:spTgt>
                                        </p:tgtEl>
                                        <p:attrNameLst>
                                          <p:attrName>style.visibility</p:attrName>
                                        </p:attrNameLst>
                                      </p:cBhvr>
                                      <p:to>
                                        <p:strVal val="visible"/>
                                      </p:to>
                                    </p:set>
                                    <p:animEffect transition="in" filter="circle(in)">
                                      <p:cBhvr>
                                        <p:cTn id="70" dur="500"/>
                                        <p:tgtEl>
                                          <p:spTgt spid="45151">
                                            <p:txEl>
                                              <p:pRg st="0" end="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xit" presetSubtype="4" fill="hold" nodeType="clickEffect">
                                  <p:stCondLst>
                                    <p:cond delay="0"/>
                                  </p:stCondLst>
                                  <p:childTnLst>
                                    <p:animEffect transition="out" filter="wipe(down)">
                                      <p:cBhvr>
                                        <p:cTn id="74" dur="500"/>
                                        <p:tgtEl>
                                          <p:spTgt spid="45151">
                                            <p:txEl>
                                              <p:pRg st="0" end="0"/>
                                            </p:txEl>
                                          </p:spTgt>
                                        </p:tgtEl>
                                      </p:cBhvr>
                                    </p:animEffect>
                                    <p:set>
                                      <p:cBhvr>
                                        <p:cTn id="75" dur="1" fill="hold">
                                          <p:stCondLst>
                                            <p:cond delay="499"/>
                                          </p:stCondLst>
                                        </p:cTn>
                                        <p:tgtEl>
                                          <p:spTgt spid="45151">
                                            <p:txEl>
                                              <p:pRg st="0" end="0"/>
                                            </p:txEl>
                                          </p:spTgt>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nodeType="clickEffect">
                                  <p:stCondLst>
                                    <p:cond delay="0"/>
                                  </p:stCondLst>
                                  <p:childTnLst>
                                    <p:set>
                                      <p:cBhvr>
                                        <p:cTn id="79" dur="1" fill="hold">
                                          <p:stCondLst>
                                            <p:cond delay="0"/>
                                          </p:stCondLst>
                                        </p:cTn>
                                        <p:tgtEl>
                                          <p:spTgt spid="45147">
                                            <p:txEl>
                                              <p:pRg st="0" end="0"/>
                                            </p:txEl>
                                          </p:spTgt>
                                        </p:tgtEl>
                                        <p:attrNameLst>
                                          <p:attrName>style.visibility</p:attrName>
                                        </p:attrNameLst>
                                      </p:cBhvr>
                                      <p:to>
                                        <p:strVal val="visible"/>
                                      </p:to>
                                    </p:set>
                                    <p:animEffect transition="in" filter="blinds(horizontal)">
                                      <p:cBhvr>
                                        <p:cTn id="80" dur="500"/>
                                        <p:tgtEl>
                                          <p:spTgt spid="45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22" grpId="0" bldLvl="0" animBg="1"/>
      <p:bldP spid="45123" grpId="0" bldLvl="0" animBg="1"/>
      <p:bldP spid="45125" grpId="0" bldLvl="0" animBg="1"/>
      <p:bldP spid="45139"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9"/>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 Thế năng</a:t>
            </a:r>
          </a:p>
        </p:txBody>
      </p:sp>
      <p:sp>
        <p:nvSpPr>
          <p:cNvPr id="26634" name="Text Box 10"/>
          <p:cNvSpPr txBox="1"/>
          <p:nvPr/>
        </p:nvSpPr>
        <p:spPr>
          <a:xfrm>
            <a:off x="1319530" y="1619568"/>
            <a:ext cx="8305800" cy="1568450"/>
          </a:xfrm>
          <a:prstGeom prst="rect">
            <a:avLst/>
          </a:prstGeom>
          <a:noFill/>
          <a:ln w="9525">
            <a:noFill/>
          </a:ln>
        </p:spPr>
        <p:txBody>
          <a:bodyPr>
            <a:spAutoFit/>
          </a:bodyPr>
          <a:lstStyle/>
          <a:p>
            <a:pPr algn="just">
              <a:spcBef>
                <a:spcPct val="20000"/>
              </a:spcBef>
            </a:pPr>
            <a:r>
              <a:rPr sz="3200" dirty="0">
                <a:solidFill>
                  <a:srgbClr val="0409CE"/>
                </a:solidFill>
                <a:latin typeface="Arial" panose="020B0604020202020204" pitchFamily="34" charset="0"/>
              </a:rPr>
              <a:t>-</a:t>
            </a:r>
            <a:r>
              <a:rPr sz="3200" b="1" dirty="0">
                <a:solidFill>
                  <a:srgbClr val="0409CE"/>
                </a:solidFill>
                <a:latin typeface="Times New Roman" panose="02020603050405020304" pitchFamily="18" charset="0"/>
                <a:cs typeface="Times New Roman" panose="02020603050405020304" pitchFamily="18" charset="0"/>
              </a:rPr>
              <a:t> </a:t>
            </a:r>
            <a:r>
              <a:rPr sz="3200" dirty="0">
                <a:solidFill>
                  <a:srgbClr val="0409CE"/>
                </a:solidFill>
                <a:latin typeface="Times New Roman" panose="02020603050405020304" pitchFamily="18" charset="0"/>
                <a:cs typeface="Times New Roman" panose="02020603050405020304" pitchFamily="18" charset="0"/>
              </a:rPr>
              <a:t>Vật ở vị trí</a:t>
            </a:r>
            <a:r>
              <a:rPr sz="3200" b="1" dirty="0">
                <a:solidFill>
                  <a:srgbClr val="0409CE"/>
                </a:solidFill>
                <a:latin typeface="Times New Roman" panose="02020603050405020304" pitchFamily="18" charset="0"/>
                <a:cs typeface="Times New Roman" panose="02020603050405020304" pitchFamily="18" charset="0"/>
              </a:rPr>
              <a:t> </a:t>
            </a:r>
            <a:r>
              <a:rPr sz="3200" b="1" dirty="0">
                <a:solidFill>
                  <a:srgbClr val="FF3300"/>
                </a:solidFill>
                <a:latin typeface="Times New Roman" panose="02020603050405020304" pitchFamily="18" charset="0"/>
                <a:cs typeface="Times New Roman" panose="02020603050405020304" pitchFamily="18" charset="0"/>
              </a:rPr>
              <a:t>càng cao</a:t>
            </a:r>
            <a:r>
              <a:rPr sz="3200" b="1" dirty="0">
                <a:solidFill>
                  <a:srgbClr val="0409CE"/>
                </a:solidFill>
                <a:latin typeface="Times New Roman" panose="02020603050405020304" pitchFamily="18" charset="0"/>
                <a:cs typeface="Times New Roman" panose="02020603050405020304" pitchFamily="18" charset="0"/>
              </a:rPr>
              <a:t> </a:t>
            </a:r>
            <a:r>
              <a:rPr sz="3200" dirty="0">
                <a:solidFill>
                  <a:srgbClr val="0409CE"/>
                </a:solidFill>
                <a:latin typeface="Times New Roman" panose="02020603050405020304" pitchFamily="18" charset="0"/>
                <a:cs typeface="Times New Roman" panose="02020603050405020304" pitchFamily="18" charset="0"/>
              </a:rPr>
              <a:t>so với mặt đất</a:t>
            </a:r>
            <a:r>
              <a:rPr sz="2800" dirty="0">
                <a:solidFill>
                  <a:srgbClr val="0409CE"/>
                </a:solidFill>
                <a:latin typeface="Times New Roman" panose="02020603050405020304" pitchFamily="18" charset="0"/>
                <a:cs typeface="Times New Roman" panose="02020603050405020304" pitchFamily="18" charset="0"/>
              </a:rPr>
              <a:t> thì công mà vật có khả năng thực hiện được càng lớn, nghĩa </a:t>
            </a:r>
            <a:r>
              <a:rPr sz="3200" dirty="0">
                <a:solidFill>
                  <a:srgbClr val="0409CE"/>
                </a:solidFill>
                <a:latin typeface="Times New Roman" panose="02020603050405020304" pitchFamily="18" charset="0"/>
                <a:cs typeface="Times New Roman" panose="02020603050405020304" pitchFamily="18" charset="0"/>
              </a:rPr>
              <a:t>là </a:t>
            </a:r>
            <a:r>
              <a:rPr sz="3200" b="1" dirty="0">
                <a:solidFill>
                  <a:srgbClr val="FF3300"/>
                </a:solidFill>
                <a:latin typeface="Times New Roman" panose="02020603050405020304" pitchFamily="18" charset="0"/>
                <a:cs typeface="Times New Roman" panose="02020603050405020304" pitchFamily="18" charset="0"/>
              </a:rPr>
              <a:t>thế năng</a:t>
            </a:r>
            <a:r>
              <a:rPr sz="3200" b="1" dirty="0">
                <a:solidFill>
                  <a:srgbClr val="0409CE"/>
                </a:solidFill>
                <a:latin typeface="Times New Roman" panose="02020603050405020304" pitchFamily="18" charset="0"/>
                <a:cs typeface="Times New Roman" panose="02020603050405020304" pitchFamily="18" charset="0"/>
              </a:rPr>
              <a:t> </a:t>
            </a:r>
            <a:r>
              <a:rPr sz="3200" dirty="0">
                <a:solidFill>
                  <a:srgbClr val="0409CE"/>
                </a:solidFill>
                <a:latin typeface="Times New Roman" panose="02020603050405020304" pitchFamily="18" charset="0"/>
                <a:cs typeface="Times New Roman" panose="02020603050405020304" pitchFamily="18" charset="0"/>
              </a:rPr>
              <a:t>của vật</a:t>
            </a:r>
            <a:r>
              <a:rPr sz="3200" b="1" dirty="0">
                <a:solidFill>
                  <a:srgbClr val="0409CE"/>
                </a:solidFill>
                <a:latin typeface="Times New Roman" panose="02020603050405020304" pitchFamily="18" charset="0"/>
                <a:cs typeface="Times New Roman" panose="02020603050405020304" pitchFamily="18" charset="0"/>
              </a:rPr>
              <a:t> </a:t>
            </a:r>
            <a:r>
              <a:rPr sz="3200" b="1" dirty="0">
                <a:solidFill>
                  <a:srgbClr val="FF3300"/>
                </a:solidFill>
                <a:latin typeface="Times New Roman" panose="02020603050405020304" pitchFamily="18" charset="0"/>
                <a:cs typeface="Times New Roman" panose="02020603050405020304" pitchFamily="18" charset="0"/>
              </a:rPr>
              <a:t>càng lớn</a:t>
            </a:r>
            <a:r>
              <a:rPr sz="3200" b="1" dirty="0">
                <a:solidFill>
                  <a:srgbClr val="0409CE"/>
                </a:solidFill>
                <a:latin typeface="Times New Roman" panose="02020603050405020304" pitchFamily="18" charset="0"/>
                <a:cs typeface="Times New Roman" panose="02020603050405020304" pitchFamily="18" charset="0"/>
              </a:rPr>
              <a:t>.</a:t>
            </a:r>
          </a:p>
        </p:txBody>
      </p:sp>
      <p:grpSp>
        <p:nvGrpSpPr>
          <p:cNvPr id="8196" name="Group 11"/>
          <p:cNvGrpSpPr/>
          <p:nvPr/>
        </p:nvGrpSpPr>
        <p:grpSpPr>
          <a:xfrm>
            <a:off x="1905000" y="76200"/>
            <a:ext cx="8686800" cy="6858000"/>
            <a:chOff x="240" y="0"/>
            <a:chExt cx="5472" cy="4320"/>
          </a:xfrm>
        </p:grpSpPr>
        <p:sp>
          <p:nvSpPr>
            <p:cNvPr id="8200" name="Line 12"/>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8201" name="Line 13"/>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8202" name="Line 14"/>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8203" name="Line 15"/>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26640" name="Text Box 16"/>
          <p:cNvSpPr txBox="1"/>
          <p:nvPr/>
        </p:nvSpPr>
        <p:spPr>
          <a:xfrm>
            <a:off x="1371600" y="3401695"/>
            <a:ext cx="9144000" cy="1445260"/>
          </a:xfrm>
          <a:prstGeom prst="rect">
            <a:avLst/>
          </a:prstGeom>
          <a:noFill/>
          <a:ln w="9525">
            <a:noFill/>
          </a:ln>
        </p:spPr>
        <p:txBody>
          <a:bodyPr>
            <a:spAutoFit/>
          </a:bodyPr>
          <a:lstStyle/>
          <a:p>
            <a:pPr algn="just">
              <a:spcBef>
                <a:spcPct val="20000"/>
              </a:spcBef>
            </a:pPr>
            <a:r>
              <a:rPr sz="2800" dirty="0">
                <a:solidFill>
                  <a:srgbClr val="0409CE"/>
                </a:solidFill>
                <a:latin typeface="Times New Roman" panose="02020603050405020304" pitchFamily="18" charset="0"/>
                <a:cs typeface="Times New Roman" panose="02020603050405020304" pitchFamily="18" charset="0"/>
              </a:rPr>
              <a:t>- </a:t>
            </a:r>
            <a:r>
              <a:rPr lang="en-US" sz="2800" dirty="0">
                <a:solidFill>
                  <a:srgbClr val="0409CE"/>
                </a:solidFill>
                <a:latin typeface="Times New Roman" panose="02020603050405020304" pitchFamily="18" charset="0"/>
                <a:cs typeface="Times New Roman" panose="02020603050405020304" pitchFamily="18" charset="0"/>
              </a:rPr>
              <a:t>Cơ năng của vật phụ thuộc vào vị trí của vật so với mặt đất hoặc so với một vi trí khác được chọn làm mốc  để tính </a:t>
            </a:r>
            <a:r>
              <a:rPr sz="2800" dirty="0">
                <a:solidFill>
                  <a:srgbClr val="0409CE"/>
                </a:solidFill>
                <a:latin typeface="Times New Roman" panose="02020603050405020304" pitchFamily="18" charset="0"/>
                <a:cs typeface="Times New Roman" panose="02020603050405020304" pitchFamily="18" charset="0"/>
              </a:rPr>
              <a:t>độ cao  gọi là</a:t>
            </a:r>
            <a:r>
              <a:rPr sz="2800" dirty="0">
                <a:latin typeface="Times New Roman" panose="02020603050405020304" pitchFamily="18" charset="0"/>
                <a:cs typeface="Times New Roman" panose="02020603050405020304" pitchFamily="18" charset="0"/>
              </a:rPr>
              <a:t> </a:t>
            </a:r>
            <a:r>
              <a:rPr sz="3200" b="1" dirty="0">
                <a:solidFill>
                  <a:srgbClr val="FF0000"/>
                </a:solidFill>
                <a:latin typeface="Times New Roman" panose="02020603050405020304" pitchFamily="18" charset="0"/>
                <a:cs typeface="Times New Roman" panose="02020603050405020304" pitchFamily="18" charset="0"/>
              </a:rPr>
              <a:t>thế năng </a:t>
            </a:r>
            <a:r>
              <a:rPr lang="en-US" sz="3200" b="1" dirty="0">
                <a:solidFill>
                  <a:srgbClr val="FF0000"/>
                </a:solidFill>
                <a:latin typeface="Times New Roman" panose="02020603050405020304" pitchFamily="18" charset="0"/>
                <a:cs typeface="Times New Roman" panose="02020603050405020304" pitchFamily="18" charset="0"/>
              </a:rPr>
              <a:t>hấp dẫn</a:t>
            </a:r>
          </a:p>
        </p:txBody>
      </p:sp>
      <p:sp>
        <p:nvSpPr>
          <p:cNvPr id="8199" name="Text Box 18"/>
          <p:cNvSpPr txBox="1"/>
          <p:nvPr/>
        </p:nvSpPr>
        <p:spPr>
          <a:xfrm>
            <a:off x="1752600" y="990600"/>
            <a:ext cx="4972685" cy="553085"/>
          </a:xfrm>
          <a:prstGeom prst="rect">
            <a:avLst/>
          </a:prstGeom>
          <a:noFill/>
          <a:ln w="9525">
            <a:noFill/>
          </a:ln>
        </p:spPr>
        <p:txBody>
          <a:bodyPr wrap="square">
            <a:spAutoFit/>
          </a:bodyPr>
          <a:lstStyle/>
          <a:p>
            <a:pPr algn="l">
              <a:spcBef>
                <a:spcPct val="20000"/>
              </a:spcBef>
            </a:pPr>
            <a:r>
              <a:rPr sz="3000" dirty="0">
                <a:solidFill>
                  <a:srgbClr val="0409CE"/>
                </a:solidFill>
                <a:latin typeface="Times New Roman" panose="02020603050405020304" pitchFamily="18" charset="0"/>
                <a:cs typeface="Times New Roman" panose="02020603050405020304" pitchFamily="18" charset="0"/>
              </a:rPr>
              <a:t>1.</a:t>
            </a:r>
            <a:r>
              <a:rPr sz="3000" dirty="0">
                <a:solidFill>
                  <a:srgbClr val="0409CE"/>
                </a:solidFill>
                <a:latin typeface="Arial" panose="020B0604020202020204" pitchFamily="34" charset="0"/>
              </a:rPr>
              <a:t> </a:t>
            </a:r>
            <a:r>
              <a:rPr sz="3000" u="sng" dirty="0">
                <a:solidFill>
                  <a:srgbClr val="0409CE"/>
                </a:solidFill>
                <a:latin typeface="Times New Roman" panose="02020603050405020304" pitchFamily="18" charset="0"/>
                <a:cs typeface="Times New Roman" panose="02020603050405020304" pitchFamily="18" charset="0"/>
              </a:rPr>
              <a:t>Thế năng </a:t>
            </a:r>
            <a:r>
              <a:rPr lang="en-US" sz="3000" u="sng" dirty="0">
                <a:solidFill>
                  <a:srgbClr val="0409CE"/>
                </a:solidFill>
                <a:latin typeface="Times New Roman" panose="02020603050405020304" pitchFamily="18" charset="0"/>
                <a:cs typeface="Times New Roman" panose="02020603050405020304" pitchFamily="18" charset="0"/>
              </a:rPr>
              <a:t>trọng trường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iterate type="lt">
                                    <p:tmPct val="0"/>
                                  </p:iterate>
                                  <p:childTnLst>
                                    <p:set>
                                      <p:cBhvr>
                                        <p:cTn id="6" dur="1" fill="hold">
                                          <p:stCondLst>
                                            <p:cond delay="0"/>
                                          </p:stCondLst>
                                        </p:cTn>
                                        <p:tgtEl>
                                          <p:spTgt spid="26634">
                                            <p:txEl>
                                              <p:pRg st="0" end="0"/>
                                            </p:txEl>
                                          </p:spTgt>
                                        </p:tgtEl>
                                        <p:attrNameLst>
                                          <p:attrName>style.visibility</p:attrName>
                                        </p:attrNameLst>
                                      </p:cBhvr>
                                      <p:to>
                                        <p:strVal val="visible"/>
                                      </p:to>
                                    </p:set>
                                    <p:animEffect transition="in" filter="barn(inHorizontal)">
                                      <p:cBhvr>
                                        <p:cTn id="7" dur="500"/>
                                        <p:tgtEl>
                                          <p:spTgt spid="266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26640">
                                            <p:txEl>
                                              <p:charRg st="0" end="84"/>
                                            </p:txEl>
                                          </p:spTgt>
                                        </p:tgtEl>
                                        <p:attrNameLst>
                                          <p:attrName>style.visibility</p:attrName>
                                        </p:attrNameLst>
                                      </p:cBhvr>
                                      <p:to>
                                        <p:strVal val="visible"/>
                                      </p:to>
                                    </p:set>
                                    <p:anim calcmode="discrete" valueType="clr">
                                      <p:cBhvr override="childStyle">
                                        <p:cTn id="12" dur="80"/>
                                        <p:tgtEl>
                                          <p:spTgt spid="26640">
                                            <p:txEl>
                                              <p:charRg st="0" end="8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26640">
                                            <p:txEl>
                                              <p:charRg st="0" end="84"/>
                                            </p:txEl>
                                          </p:spTgt>
                                        </p:tgtEl>
                                        <p:attrNameLst>
                                          <p:attrName>fillcolor</p:attrName>
                                        </p:attrNameLst>
                                      </p:cBhvr>
                                      <p:tavLst>
                                        <p:tav tm="0">
                                          <p:val>
                                            <p:clrVal>
                                              <a:schemeClr val="accent2"/>
                                            </p:clrVal>
                                          </p:val>
                                        </p:tav>
                                        <p:tav tm="50000">
                                          <p:val>
                                            <p:clrVal>
                                              <a:schemeClr val="hlink"/>
                                            </p:clrVal>
                                          </p:val>
                                        </p:tav>
                                      </p:tavLst>
                                    </p:anim>
                                    <p:set>
                                      <p:cBhvr>
                                        <p:cTn id="14" dur="80"/>
                                        <p:tgtEl>
                                          <p:spTgt spid="26640">
                                            <p:txEl>
                                              <p:charRg st="0" end="8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Text Box 5"/>
          <p:cNvSpPr txBox="1"/>
          <p:nvPr/>
        </p:nvSpPr>
        <p:spPr>
          <a:xfrm>
            <a:off x="1828800" y="1757680"/>
            <a:ext cx="3429000" cy="2061210"/>
          </a:xfrm>
          <a:prstGeom prst="rect">
            <a:avLst/>
          </a:prstGeom>
          <a:noFill/>
          <a:ln w="9525">
            <a:noFill/>
          </a:ln>
        </p:spPr>
        <p:txBody>
          <a:bodyPr>
            <a:spAutoFit/>
          </a:bodyPr>
          <a:lstStyle/>
          <a:p>
            <a:pPr indent="342900" algn="just" eaLnBrk="0" hangingPunct="0">
              <a:spcBef>
                <a:spcPct val="20000"/>
              </a:spcBef>
            </a:pPr>
            <a:r>
              <a:rPr sz="3200" dirty="0">
                <a:solidFill>
                  <a:srgbClr val="0409CE"/>
                </a:solidFill>
                <a:latin typeface="Times New Roman" panose="02020603050405020304" pitchFamily="18" charset="0"/>
              </a:rPr>
              <a:t>Khi vật nằm trên mặt đất thì </a:t>
            </a:r>
            <a:r>
              <a:rPr sz="3200" dirty="0">
                <a:solidFill>
                  <a:srgbClr val="FF3300"/>
                </a:solidFill>
                <a:latin typeface="Times New Roman" panose="02020603050405020304" pitchFamily="18" charset="0"/>
              </a:rPr>
              <a:t>thế năng hấp dẫn của vật bằng không</a:t>
            </a:r>
          </a:p>
        </p:txBody>
      </p:sp>
      <p:sp>
        <p:nvSpPr>
          <p:cNvPr id="51220" name="Rectangle 20" descr="Walnut"/>
          <p:cNvSpPr/>
          <p:nvPr/>
        </p:nvSpPr>
        <p:spPr>
          <a:xfrm>
            <a:off x="6686550" y="1976438"/>
            <a:ext cx="3924300" cy="228600"/>
          </a:xfrm>
          <a:prstGeom prst="rect">
            <a:avLst/>
          </a:prstGeom>
          <a:blipFill rotWithShape="1">
            <a:blip r:embed="rId2" cstate="print"/>
          </a:blipFill>
          <a:ln w="9525">
            <a:noFill/>
          </a:ln>
        </p:spPr>
        <p:txBody>
          <a:bodyPr wrap="none" anchor="ctr"/>
          <a:lstStyle/>
          <a:p>
            <a:endParaRPr dirty="0">
              <a:latin typeface="Arial" panose="020B0604020202020204" pitchFamily="34" charset="0"/>
            </a:endParaRPr>
          </a:p>
        </p:txBody>
      </p:sp>
      <p:sp>
        <p:nvSpPr>
          <p:cNvPr id="51221" name="Rectangle 21" descr="Medium wood"/>
          <p:cNvSpPr/>
          <p:nvPr/>
        </p:nvSpPr>
        <p:spPr>
          <a:xfrm>
            <a:off x="6781800" y="2190750"/>
            <a:ext cx="3886200" cy="304800"/>
          </a:xfrm>
          <a:prstGeom prst="rect">
            <a:avLst/>
          </a:prstGeom>
          <a:blipFill rotWithShape="1">
            <a:blip r:embed="rId3" cstate="print"/>
          </a:blipFill>
          <a:ln w="9525">
            <a:noFill/>
          </a:ln>
        </p:spPr>
        <p:txBody>
          <a:bodyPr wrap="none" anchor="ctr"/>
          <a:lstStyle/>
          <a:p>
            <a:endParaRPr dirty="0">
              <a:latin typeface="Arial" panose="020B0604020202020204" pitchFamily="34" charset="0"/>
            </a:endParaRPr>
          </a:p>
        </p:txBody>
      </p:sp>
      <p:sp>
        <p:nvSpPr>
          <p:cNvPr id="51222" name="AutoShape 22" descr="Medium wood"/>
          <p:cNvSpPr/>
          <p:nvPr/>
        </p:nvSpPr>
        <p:spPr>
          <a:xfrm>
            <a:off x="7391400" y="2314575"/>
            <a:ext cx="381000" cy="2590800"/>
          </a:xfrm>
          <a:custGeom>
            <a:avLst/>
            <a:gdLst>
              <a:gd name="txL" fmla="*/ 4500 w 21600"/>
              <a:gd name="txT" fmla="*/ 4500 h 21600"/>
              <a:gd name="txR" fmla="*/ 17100 w 21600"/>
              <a:gd name="txB" fmla="*/ 17100 h 21600"/>
            </a:gdLst>
            <a:ahLst/>
            <a:cxnLst>
              <a:cxn ang="0">
                <a:pos x="333375" y="1295400"/>
              </a:cxn>
              <a:cxn ang="0">
                <a:pos x="190500" y="2590800"/>
              </a:cxn>
              <a:cxn ang="0">
                <a:pos x="47625" y="1295400"/>
              </a:cxn>
              <a:cxn ang="0">
                <a:pos x="190500" y="0"/>
              </a:cxn>
            </a:cxnLst>
            <a:rect l="txL" t="txT" r="txR" b="txB"/>
            <a:pathLst>
              <a:path w="21600" h="21600">
                <a:moveTo>
                  <a:pt x="0" y="0"/>
                </a:moveTo>
                <a:lnTo>
                  <a:pt x="5400" y="21600"/>
                </a:lnTo>
                <a:lnTo>
                  <a:pt x="16200" y="21600"/>
                </a:lnTo>
                <a:lnTo>
                  <a:pt x="21600" y="0"/>
                </a:lnTo>
                <a:lnTo>
                  <a:pt x="0" y="0"/>
                </a:lnTo>
                <a:close/>
              </a:path>
            </a:pathLst>
          </a:custGeom>
          <a:blipFill rotWithShape="1">
            <a:blip r:embed="rId3" cstate="print"/>
          </a:blipFill>
          <a:ln w="9525">
            <a:noFill/>
          </a:ln>
        </p:spPr>
        <p:txBody>
          <a:bodyPr/>
          <a:lstStyle/>
          <a:p>
            <a:endParaRPr lang="en-US"/>
          </a:p>
        </p:txBody>
      </p:sp>
      <p:sp>
        <p:nvSpPr>
          <p:cNvPr id="51223" name="Line 23"/>
          <p:cNvSpPr/>
          <p:nvPr/>
        </p:nvSpPr>
        <p:spPr>
          <a:xfrm>
            <a:off x="6343650" y="1947863"/>
            <a:ext cx="0" cy="2362200"/>
          </a:xfrm>
          <a:prstGeom prst="line">
            <a:avLst/>
          </a:prstGeom>
          <a:ln w="38100" cap="flat" cmpd="sng">
            <a:solidFill>
              <a:schemeClr val="tx1"/>
            </a:solidFill>
            <a:prstDash val="solid"/>
            <a:headEnd type="none" w="med" len="med"/>
            <a:tailEnd type="none" w="med" len="med"/>
          </a:ln>
        </p:spPr>
      </p:sp>
      <p:sp>
        <p:nvSpPr>
          <p:cNvPr id="51224" name="Line 24"/>
          <p:cNvSpPr/>
          <p:nvPr/>
        </p:nvSpPr>
        <p:spPr>
          <a:xfrm>
            <a:off x="6648450" y="1719263"/>
            <a:ext cx="990600" cy="0"/>
          </a:xfrm>
          <a:prstGeom prst="line">
            <a:avLst/>
          </a:prstGeom>
          <a:ln w="38100" cap="flat" cmpd="sng">
            <a:solidFill>
              <a:schemeClr val="tx1"/>
            </a:solidFill>
            <a:prstDash val="solid"/>
            <a:headEnd type="none" w="med" len="med"/>
            <a:tailEnd type="none" w="med" len="med"/>
          </a:ln>
        </p:spPr>
      </p:sp>
      <p:sp>
        <p:nvSpPr>
          <p:cNvPr id="51225" name="Rectangle 25" descr="Oak"/>
          <p:cNvSpPr/>
          <p:nvPr/>
        </p:nvSpPr>
        <p:spPr>
          <a:xfrm>
            <a:off x="7639050" y="1371600"/>
            <a:ext cx="914400" cy="609600"/>
          </a:xfrm>
          <a:prstGeom prst="rect">
            <a:avLst/>
          </a:prstGeom>
          <a:blipFill rotWithShape="1">
            <a:blip r:embed="rId4" cstate="print"/>
          </a:blipFill>
          <a:ln w="9525">
            <a:noFill/>
          </a:ln>
        </p:spPr>
        <p:txBody>
          <a:bodyPr wrap="none" anchor="ctr"/>
          <a:lstStyle/>
          <a:p>
            <a:endParaRPr dirty="0">
              <a:latin typeface="Arial" panose="020B0604020202020204" pitchFamily="34" charset="0"/>
            </a:endParaRPr>
          </a:p>
        </p:txBody>
      </p:sp>
      <p:sp>
        <p:nvSpPr>
          <p:cNvPr id="51226" name="Text Box 26"/>
          <p:cNvSpPr txBox="1"/>
          <p:nvPr/>
        </p:nvSpPr>
        <p:spPr>
          <a:xfrm>
            <a:off x="7905750" y="1524000"/>
            <a:ext cx="457200" cy="398780"/>
          </a:xfrm>
          <a:prstGeom prst="rect">
            <a:avLst/>
          </a:prstGeom>
          <a:noFill/>
          <a:ln w="9525">
            <a:noFill/>
          </a:ln>
        </p:spPr>
        <p:txBody>
          <a:bodyPr>
            <a:spAutoFit/>
          </a:bodyPr>
          <a:lstStyle/>
          <a:p>
            <a:pPr>
              <a:spcBef>
                <a:spcPct val="50000"/>
              </a:spcBef>
            </a:pPr>
            <a:r>
              <a:rPr sz="2000" b="1" dirty="0">
                <a:latin typeface="Arial" panose="020B0604020202020204" pitchFamily="34" charset="0"/>
              </a:rPr>
              <a:t>B</a:t>
            </a:r>
          </a:p>
        </p:txBody>
      </p:sp>
      <p:sp>
        <p:nvSpPr>
          <p:cNvPr id="51227" name="AutoShape 27"/>
          <p:cNvSpPr>
            <a:spLocks noChangeArrowheads="1"/>
          </p:cNvSpPr>
          <p:nvPr/>
        </p:nvSpPr>
        <p:spPr bwMode="auto">
          <a:xfrm>
            <a:off x="6029325" y="4567238"/>
            <a:ext cx="609600" cy="685800"/>
          </a:xfrm>
          <a:prstGeom prst="can">
            <a:avLst>
              <a:gd name="adj" fmla="val 28125"/>
            </a:avLst>
          </a:prstGeom>
          <a:gradFill rotWithShape="1">
            <a:gsLst>
              <a:gs pos="0">
                <a:schemeClr val="bg2"/>
              </a:gs>
              <a:gs pos="50000">
                <a:schemeClr val="bg1"/>
              </a:gs>
              <a:gs pos="100000">
                <a:schemeClr val="bg2"/>
              </a:gs>
            </a:gsLst>
            <a:lin ang="0" scaled="1"/>
          </a:gradFill>
          <a:ln w="9525">
            <a:solidFill>
              <a:schemeClr val="tx1"/>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1228" name="Oval 28"/>
          <p:cNvSpPr/>
          <p:nvPr/>
        </p:nvSpPr>
        <p:spPr>
          <a:xfrm>
            <a:off x="6305550" y="4310063"/>
            <a:ext cx="76200" cy="228600"/>
          </a:xfrm>
          <a:prstGeom prst="ellipse">
            <a:avLst/>
          </a:prstGeom>
          <a:noFill/>
          <a:ln w="2857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51229" name="Oval 29"/>
          <p:cNvSpPr/>
          <p:nvPr/>
        </p:nvSpPr>
        <p:spPr>
          <a:xfrm>
            <a:off x="6343650" y="1671638"/>
            <a:ext cx="381000" cy="381000"/>
          </a:xfrm>
          <a:prstGeom prst="ellipse">
            <a:avLst/>
          </a:prstGeom>
          <a:solidFill>
            <a:schemeClr val="bg1"/>
          </a:solidFill>
          <a:ln w="19050"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sp>
        <p:nvSpPr>
          <p:cNvPr id="51230" name="Text Box 30"/>
          <p:cNvSpPr txBox="1"/>
          <p:nvPr/>
        </p:nvSpPr>
        <p:spPr>
          <a:xfrm>
            <a:off x="6115050" y="4795838"/>
            <a:ext cx="457200" cy="398780"/>
          </a:xfrm>
          <a:prstGeom prst="rect">
            <a:avLst/>
          </a:prstGeom>
          <a:noFill/>
          <a:ln w="9525">
            <a:noFill/>
          </a:ln>
        </p:spPr>
        <p:txBody>
          <a:bodyPr>
            <a:spAutoFit/>
          </a:bodyPr>
          <a:lstStyle/>
          <a:p>
            <a:pPr>
              <a:spcBef>
                <a:spcPct val="50000"/>
              </a:spcBef>
            </a:pPr>
            <a:r>
              <a:rPr sz="2000" b="1" dirty="0">
                <a:latin typeface="Arial" panose="020B0604020202020204" pitchFamily="34" charset="0"/>
              </a:rPr>
              <a:t>A</a:t>
            </a:r>
          </a:p>
        </p:txBody>
      </p:sp>
      <p:sp>
        <p:nvSpPr>
          <p:cNvPr id="51231" name="Text Box 31"/>
          <p:cNvSpPr txBox="1"/>
          <p:nvPr/>
        </p:nvSpPr>
        <p:spPr>
          <a:xfrm>
            <a:off x="8401050" y="3500438"/>
            <a:ext cx="2038350" cy="521970"/>
          </a:xfrm>
          <a:prstGeom prst="rect">
            <a:avLst/>
          </a:prstGeom>
          <a:noFill/>
          <a:ln w="9525">
            <a:noFill/>
          </a:ln>
        </p:spPr>
        <p:txBody>
          <a:bodyPr>
            <a:spAutoFit/>
          </a:bodyPr>
          <a:lstStyle/>
          <a:p>
            <a:pPr>
              <a:spcBef>
                <a:spcPct val="50000"/>
              </a:spcBef>
            </a:pPr>
            <a:r>
              <a:rPr sz="2800" b="1" dirty="0">
                <a:latin typeface=".VnTime" panose="020B7200000000000000" pitchFamily="34" charset="0"/>
              </a:rPr>
              <a:t>H×nh 16.1a</a:t>
            </a:r>
          </a:p>
        </p:txBody>
      </p:sp>
      <p:sp>
        <p:nvSpPr>
          <p:cNvPr id="51232" name="Line 32"/>
          <p:cNvSpPr/>
          <p:nvPr/>
        </p:nvSpPr>
        <p:spPr>
          <a:xfrm>
            <a:off x="6538913" y="1881188"/>
            <a:ext cx="152400" cy="228600"/>
          </a:xfrm>
          <a:prstGeom prst="line">
            <a:avLst/>
          </a:prstGeom>
          <a:ln w="57150" cap="flat" cmpd="sng">
            <a:solidFill>
              <a:schemeClr val="tx1"/>
            </a:solidFill>
            <a:prstDash val="solid"/>
            <a:headEnd type="none" w="med" len="med"/>
            <a:tailEnd type="none" w="med" len="med"/>
          </a:ln>
        </p:spPr>
      </p:sp>
      <p:sp>
        <p:nvSpPr>
          <p:cNvPr id="51233" name="Oval 33"/>
          <p:cNvSpPr/>
          <p:nvPr/>
        </p:nvSpPr>
        <p:spPr>
          <a:xfrm>
            <a:off x="6410325" y="1757363"/>
            <a:ext cx="228600" cy="228600"/>
          </a:xfrm>
          <a:prstGeom prst="ellipse">
            <a:avLst/>
          </a:prstGeom>
          <a:solidFill>
            <a:srgbClr val="808000"/>
          </a:solidFill>
          <a:ln w="9525" cap="flat" cmpd="sng">
            <a:solidFill>
              <a:schemeClr val="tx1"/>
            </a:solidFill>
            <a:prstDash val="solid"/>
            <a:headEnd type="none" w="med" len="med"/>
            <a:tailEnd type="none" w="med" len="med"/>
          </a:ln>
        </p:spPr>
        <p:txBody>
          <a:bodyPr wrap="none" anchor="ctr"/>
          <a:lstStyle/>
          <a:p>
            <a:endParaRPr dirty="0">
              <a:latin typeface="Arial" panose="020B0604020202020204" pitchFamily="34" charset="0"/>
            </a:endParaRPr>
          </a:p>
        </p:txBody>
      </p:sp>
      <p:grpSp>
        <p:nvGrpSpPr>
          <p:cNvPr id="9233" name="Group 34"/>
          <p:cNvGrpSpPr/>
          <p:nvPr/>
        </p:nvGrpSpPr>
        <p:grpSpPr>
          <a:xfrm>
            <a:off x="1981200" y="3124200"/>
            <a:ext cx="8686800" cy="3810000"/>
            <a:chOff x="240" y="0"/>
            <a:chExt cx="5472" cy="4320"/>
          </a:xfrm>
        </p:grpSpPr>
        <p:sp>
          <p:nvSpPr>
            <p:cNvPr id="9237" name="Line 35"/>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9238" name="Line 36"/>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9239" name="Line 37"/>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9240" name="Line 38"/>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9234" name="Text Box 39"/>
          <p:cNvSpPr txBox="1"/>
          <p:nvPr/>
        </p:nvSpPr>
        <p:spPr>
          <a:xfrm>
            <a:off x="1524000" y="0"/>
            <a:ext cx="2743200" cy="368300"/>
          </a:xfrm>
          <a:prstGeom prst="rect">
            <a:avLst/>
          </a:prstGeom>
          <a:noFill/>
          <a:ln w="9525">
            <a:noFill/>
          </a:ln>
        </p:spPr>
        <p:txBody>
          <a:bodyPr>
            <a:spAutoFit/>
          </a:bodyPr>
          <a:lstStyle/>
          <a:p>
            <a:pPr>
              <a:spcBef>
                <a:spcPct val="50000"/>
              </a:spcBef>
            </a:pPr>
            <a:r>
              <a:rPr b="1" dirty="0">
                <a:solidFill>
                  <a:srgbClr val="FF6600"/>
                </a:solidFill>
                <a:latin typeface="Arial" panose="020B0604020202020204" pitchFamily="34" charset="0"/>
              </a:rPr>
              <a:t>Bài 16: CƠ NĂNG</a:t>
            </a:r>
          </a:p>
        </p:txBody>
      </p:sp>
      <p:sp>
        <p:nvSpPr>
          <p:cNvPr id="9235" name="Text Box 41"/>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 Thế năng</a:t>
            </a:r>
          </a:p>
        </p:txBody>
      </p:sp>
      <p:sp>
        <p:nvSpPr>
          <p:cNvPr id="9236" name="Text Box 42"/>
          <p:cNvSpPr txBox="1"/>
          <p:nvPr/>
        </p:nvSpPr>
        <p:spPr>
          <a:xfrm>
            <a:off x="1752600" y="990600"/>
            <a:ext cx="4553585" cy="553085"/>
          </a:xfrm>
          <a:prstGeom prst="rect">
            <a:avLst/>
          </a:prstGeom>
          <a:noFill/>
          <a:ln w="9525">
            <a:noFill/>
          </a:ln>
        </p:spPr>
        <p:txBody>
          <a:bodyPr wrap="square">
            <a:spAutoFit/>
          </a:bodyPr>
          <a:lstStyle/>
          <a:p>
            <a:pPr algn="just">
              <a:spcBef>
                <a:spcPct val="20000"/>
              </a:spcBef>
            </a:pPr>
            <a:r>
              <a:rPr sz="3000" dirty="0">
                <a:solidFill>
                  <a:srgbClr val="0409CE"/>
                </a:solidFill>
                <a:cs typeface="Times New Roman" panose="02020603050405020304" pitchFamily="18" charset="0"/>
              </a:rPr>
              <a:t>1. </a:t>
            </a:r>
            <a:r>
              <a:rPr sz="3000" u="sng" dirty="0">
                <a:solidFill>
                  <a:srgbClr val="0409CE"/>
                </a:solidFill>
                <a:latin typeface="Times New Roman" panose="02020603050405020304" pitchFamily="18" charset="0"/>
                <a:cs typeface="Times New Roman" panose="02020603050405020304" pitchFamily="18" charset="0"/>
              </a:rPr>
              <a:t>Thế năng</a:t>
            </a:r>
            <a:r>
              <a:rPr sz="3000" u="sng" dirty="0">
                <a:solidFill>
                  <a:srgbClr val="0409CE"/>
                </a:solidFill>
                <a:cs typeface="Times New Roman" panose="02020603050405020304" pitchFamily="18" charset="0"/>
              </a:rPr>
              <a:t> </a:t>
            </a:r>
            <a:r>
              <a:rPr lang="en-US" sz="3000" u="sng" dirty="0">
                <a:solidFill>
                  <a:srgbClr val="0409CE"/>
                </a:solidFill>
                <a:latin typeface="Times New Roman" panose="02020603050405020304" pitchFamily="18" charset="0"/>
                <a:cs typeface="Times New Roman" panose="02020603050405020304" pitchFamily="18" charset="0"/>
              </a:rPr>
              <a:t>trọng trường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51220"/>
                                        </p:tgtEl>
                                        <p:attrNameLst>
                                          <p:attrName>style.visibility</p:attrName>
                                        </p:attrNameLst>
                                      </p:cBhvr>
                                      <p:to>
                                        <p:strVal val="visible"/>
                                      </p:to>
                                    </p:set>
                                    <p:animScale>
                                      <p:cBhvr>
                                        <p:cTn id="7" dur="1000" decel="50000" fill="hold">
                                          <p:stCondLst>
                                            <p:cond delay="0"/>
                                          </p:stCondLst>
                                        </p:cTn>
                                        <p:tgtEl>
                                          <p:spTgt spid="5122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8" dur="1000" decel="50000" fill="hold">
                                          <p:stCondLst>
                                            <p:cond delay="0"/>
                                          </p:stCondLst>
                                        </p:cTn>
                                        <p:tgtEl>
                                          <p:spTgt spid="51220"/>
                                        </p:tgtEl>
                                        <p:attrNameLst>
                                          <p:attrName>ppt_x</p:attrName>
                                          <p:attrName>ppt_y</p:attrName>
                                        </p:attrNameLst>
                                      </p:cBhvr>
                                    </p:animMotion>
                                    <p:animEffect transition="in" filter="fade">
                                      <p:cBhvr>
                                        <p:cTn id="9" dur="1000"/>
                                        <p:tgtEl>
                                          <p:spTgt spid="51220"/>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51221"/>
                                        </p:tgtEl>
                                        <p:attrNameLst>
                                          <p:attrName>style.visibility</p:attrName>
                                        </p:attrNameLst>
                                      </p:cBhvr>
                                      <p:to>
                                        <p:strVal val="visible"/>
                                      </p:to>
                                    </p:set>
                                    <p:animScale>
                                      <p:cBhvr>
                                        <p:cTn id="12" dur="1000" decel="50000" fill="hold">
                                          <p:stCondLst>
                                            <p:cond delay="0"/>
                                          </p:stCondLst>
                                        </p:cTn>
                                        <p:tgtEl>
                                          <p:spTgt spid="5122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13" dur="1000" decel="50000" fill="hold">
                                          <p:stCondLst>
                                            <p:cond delay="0"/>
                                          </p:stCondLst>
                                        </p:cTn>
                                        <p:tgtEl>
                                          <p:spTgt spid="51221"/>
                                        </p:tgtEl>
                                        <p:attrNameLst>
                                          <p:attrName>ppt_x</p:attrName>
                                          <p:attrName>ppt_y</p:attrName>
                                        </p:attrNameLst>
                                      </p:cBhvr>
                                    </p:animMotion>
                                    <p:animEffect transition="in" filter="fade">
                                      <p:cBhvr>
                                        <p:cTn id="14" dur="1000"/>
                                        <p:tgtEl>
                                          <p:spTgt spid="51221"/>
                                        </p:tgtEl>
                                      </p:cBhvr>
                                    </p:animEffect>
                                  </p:childTnLst>
                                </p:cTn>
                              </p:par>
                              <p:par>
                                <p:cTn id="15" presetID="52" presetClass="entr" presetSubtype="0" fill="hold" nodeType="withEffect">
                                  <p:stCondLst>
                                    <p:cond delay="0"/>
                                  </p:stCondLst>
                                  <p:childTnLst>
                                    <p:set>
                                      <p:cBhvr>
                                        <p:cTn id="16" dur="1" fill="hold">
                                          <p:stCondLst>
                                            <p:cond delay="0"/>
                                          </p:stCondLst>
                                        </p:cTn>
                                        <p:tgtEl>
                                          <p:spTgt spid="51222"/>
                                        </p:tgtEl>
                                        <p:attrNameLst>
                                          <p:attrName>style.visibility</p:attrName>
                                        </p:attrNameLst>
                                      </p:cBhvr>
                                      <p:to>
                                        <p:strVal val="visible"/>
                                      </p:to>
                                    </p:set>
                                    <p:animScale>
                                      <p:cBhvr>
                                        <p:cTn id="17" dur="1000" decel="50000" fill="hold">
                                          <p:stCondLst>
                                            <p:cond delay="0"/>
                                          </p:stCondLst>
                                        </p:cTn>
                                        <p:tgtEl>
                                          <p:spTgt spid="5122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18" dur="1000" decel="50000" fill="hold">
                                          <p:stCondLst>
                                            <p:cond delay="0"/>
                                          </p:stCondLst>
                                        </p:cTn>
                                        <p:tgtEl>
                                          <p:spTgt spid="51222"/>
                                        </p:tgtEl>
                                        <p:attrNameLst>
                                          <p:attrName>ppt_x</p:attrName>
                                          <p:attrName>ppt_y</p:attrName>
                                        </p:attrNameLst>
                                      </p:cBhvr>
                                    </p:animMotion>
                                    <p:animEffect transition="in" filter="fade">
                                      <p:cBhvr>
                                        <p:cTn id="19" dur="1000"/>
                                        <p:tgtEl>
                                          <p:spTgt spid="51222"/>
                                        </p:tgtEl>
                                      </p:cBhvr>
                                    </p:animEffect>
                                  </p:childTnLst>
                                </p:cTn>
                              </p:par>
                              <p:par>
                                <p:cTn id="20" presetID="52" presetClass="entr" presetSubtype="0" fill="hold" nodeType="withEffect">
                                  <p:stCondLst>
                                    <p:cond delay="0"/>
                                  </p:stCondLst>
                                  <p:childTnLst>
                                    <p:set>
                                      <p:cBhvr>
                                        <p:cTn id="21" dur="1" fill="hold">
                                          <p:stCondLst>
                                            <p:cond delay="0"/>
                                          </p:stCondLst>
                                        </p:cTn>
                                        <p:tgtEl>
                                          <p:spTgt spid="51223"/>
                                        </p:tgtEl>
                                        <p:attrNameLst>
                                          <p:attrName>style.visibility</p:attrName>
                                        </p:attrNameLst>
                                      </p:cBhvr>
                                      <p:to>
                                        <p:strVal val="visible"/>
                                      </p:to>
                                    </p:set>
                                    <p:animScale>
                                      <p:cBhvr>
                                        <p:cTn id="22" dur="1000" decel="50000" fill="hold">
                                          <p:stCondLst>
                                            <p:cond delay="0"/>
                                          </p:stCondLst>
                                        </p:cTn>
                                        <p:tgtEl>
                                          <p:spTgt spid="5122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23" dur="1000" decel="50000" fill="hold">
                                          <p:stCondLst>
                                            <p:cond delay="0"/>
                                          </p:stCondLst>
                                        </p:cTn>
                                        <p:tgtEl>
                                          <p:spTgt spid="51223"/>
                                        </p:tgtEl>
                                        <p:attrNameLst>
                                          <p:attrName>ppt_x</p:attrName>
                                          <p:attrName>ppt_y</p:attrName>
                                        </p:attrNameLst>
                                      </p:cBhvr>
                                    </p:animMotion>
                                    <p:animEffect transition="in" filter="fade">
                                      <p:cBhvr>
                                        <p:cTn id="24" dur="1000"/>
                                        <p:tgtEl>
                                          <p:spTgt spid="51223"/>
                                        </p:tgtEl>
                                      </p:cBhvr>
                                    </p:animEffect>
                                  </p:childTnLst>
                                </p:cTn>
                              </p:par>
                              <p:par>
                                <p:cTn id="25" presetID="52" presetClass="entr" presetSubtype="0" fill="hold" nodeType="withEffect">
                                  <p:stCondLst>
                                    <p:cond delay="0"/>
                                  </p:stCondLst>
                                  <p:childTnLst>
                                    <p:set>
                                      <p:cBhvr>
                                        <p:cTn id="26" dur="1" fill="hold">
                                          <p:stCondLst>
                                            <p:cond delay="0"/>
                                          </p:stCondLst>
                                        </p:cTn>
                                        <p:tgtEl>
                                          <p:spTgt spid="51224"/>
                                        </p:tgtEl>
                                        <p:attrNameLst>
                                          <p:attrName>style.visibility</p:attrName>
                                        </p:attrNameLst>
                                      </p:cBhvr>
                                      <p:to>
                                        <p:strVal val="visible"/>
                                      </p:to>
                                    </p:set>
                                    <p:animScale>
                                      <p:cBhvr>
                                        <p:cTn id="27" dur="1000" decel="50000" fill="hold">
                                          <p:stCondLst>
                                            <p:cond delay="0"/>
                                          </p:stCondLst>
                                        </p:cTn>
                                        <p:tgtEl>
                                          <p:spTgt spid="512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28" dur="1000" decel="50000" fill="hold">
                                          <p:stCondLst>
                                            <p:cond delay="0"/>
                                          </p:stCondLst>
                                        </p:cTn>
                                        <p:tgtEl>
                                          <p:spTgt spid="51224"/>
                                        </p:tgtEl>
                                        <p:attrNameLst>
                                          <p:attrName>ppt_x</p:attrName>
                                          <p:attrName>ppt_y</p:attrName>
                                        </p:attrNameLst>
                                      </p:cBhvr>
                                    </p:animMotion>
                                    <p:animEffect transition="in" filter="fade">
                                      <p:cBhvr>
                                        <p:cTn id="29" dur="1000"/>
                                        <p:tgtEl>
                                          <p:spTgt spid="51224"/>
                                        </p:tgtEl>
                                      </p:cBhvr>
                                    </p:animEffect>
                                  </p:childTnLst>
                                </p:cTn>
                              </p:par>
                              <p:par>
                                <p:cTn id="30" presetID="52" presetClass="entr" presetSubtype="0" fill="hold" grpId="0" nodeType="withEffect">
                                  <p:stCondLst>
                                    <p:cond delay="0"/>
                                  </p:stCondLst>
                                  <p:childTnLst>
                                    <p:set>
                                      <p:cBhvr>
                                        <p:cTn id="31" dur="1" fill="hold">
                                          <p:stCondLst>
                                            <p:cond delay="0"/>
                                          </p:stCondLst>
                                        </p:cTn>
                                        <p:tgtEl>
                                          <p:spTgt spid="51225"/>
                                        </p:tgtEl>
                                        <p:attrNameLst>
                                          <p:attrName>style.visibility</p:attrName>
                                        </p:attrNameLst>
                                      </p:cBhvr>
                                      <p:to>
                                        <p:strVal val="visible"/>
                                      </p:to>
                                    </p:set>
                                    <p:animScale>
                                      <p:cBhvr>
                                        <p:cTn id="32" dur="1000" decel="50000" fill="hold">
                                          <p:stCondLst>
                                            <p:cond delay="0"/>
                                          </p:stCondLst>
                                        </p:cTn>
                                        <p:tgtEl>
                                          <p:spTgt spid="512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33" dur="1000" decel="50000" fill="hold">
                                          <p:stCondLst>
                                            <p:cond delay="0"/>
                                          </p:stCondLst>
                                        </p:cTn>
                                        <p:tgtEl>
                                          <p:spTgt spid="51225"/>
                                        </p:tgtEl>
                                        <p:attrNameLst>
                                          <p:attrName>ppt_x</p:attrName>
                                          <p:attrName>ppt_y</p:attrName>
                                        </p:attrNameLst>
                                      </p:cBhvr>
                                    </p:animMotion>
                                    <p:animEffect transition="in" filter="fade">
                                      <p:cBhvr>
                                        <p:cTn id="34" dur="1000"/>
                                        <p:tgtEl>
                                          <p:spTgt spid="51225"/>
                                        </p:tgtEl>
                                      </p:cBhvr>
                                    </p:animEffect>
                                  </p:childTnLst>
                                </p:cTn>
                              </p:par>
                              <p:par>
                                <p:cTn id="35" presetID="52" presetClass="entr" presetSubtype="0" fill="hold" grpId="0" nodeType="withEffect">
                                  <p:stCondLst>
                                    <p:cond delay="0"/>
                                  </p:stCondLst>
                                  <p:childTnLst>
                                    <p:set>
                                      <p:cBhvr>
                                        <p:cTn id="36" dur="1" fill="hold">
                                          <p:stCondLst>
                                            <p:cond delay="0"/>
                                          </p:stCondLst>
                                        </p:cTn>
                                        <p:tgtEl>
                                          <p:spTgt spid="51226"/>
                                        </p:tgtEl>
                                        <p:attrNameLst>
                                          <p:attrName>style.visibility</p:attrName>
                                        </p:attrNameLst>
                                      </p:cBhvr>
                                      <p:to>
                                        <p:strVal val="visible"/>
                                      </p:to>
                                    </p:set>
                                    <p:animScale>
                                      <p:cBhvr>
                                        <p:cTn id="37" dur="1000" decel="50000" fill="hold">
                                          <p:stCondLst>
                                            <p:cond delay="0"/>
                                          </p:stCondLst>
                                        </p:cTn>
                                        <p:tgtEl>
                                          <p:spTgt spid="512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38" dur="1000" decel="50000" fill="hold">
                                          <p:stCondLst>
                                            <p:cond delay="0"/>
                                          </p:stCondLst>
                                        </p:cTn>
                                        <p:tgtEl>
                                          <p:spTgt spid="51226"/>
                                        </p:tgtEl>
                                        <p:attrNameLst>
                                          <p:attrName>ppt_x</p:attrName>
                                          <p:attrName>ppt_y</p:attrName>
                                        </p:attrNameLst>
                                      </p:cBhvr>
                                    </p:animMotion>
                                    <p:animEffect transition="in" filter="fade">
                                      <p:cBhvr>
                                        <p:cTn id="39" dur="1000"/>
                                        <p:tgtEl>
                                          <p:spTgt spid="51226"/>
                                        </p:tgtEl>
                                      </p:cBhvr>
                                    </p:animEffect>
                                  </p:childTnLst>
                                </p:cTn>
                              </p:par>
                              <p:par>
                                <p:cTn id="40" presetID="52" presetClass="entr" presetSubtype="0" fill="hold" grpId="0" nodeType="withEffect">
                                  <p:stCondLst>
                                    <p:cond delay="0"/>
                                  </p:stCondLst>
                                  <p:childTnLst>
                                    <p:set>
                                      <p:cBhvr>
                                        <p:cTn id="41" dur="1" fill="hold">
                                          <p:stCondLst>
                                            <p:cond delay="0"/>
                                          </p:stCondLst>
                                        </p:cTn>
                                        <p:tgtEl>
                                          <p:spTgt spid="51227"/>
                                        </p:tgtEl>
                                        <p:attrNameLst>
                                          <p:attrName>style.visibility</p:attrName>
                                        </p:attrNameLst>
                                      </p:cBhvr>
                                      <p:to>
                                        <p:strVal val="visible"/>
                                      </p:to>
                                    </p:set>
                                    <p:animScale>
                                      <p:cBhvr>
                                        <p:cTn id="42" dur="1000" decel="50000" fill="hold">
                                          <p:stCondLst>
                                            <p:cond delay="0"/>
                                          </p:stCondLst>
                                        </p:cTn>
                                        <p:tgtEl>
                                          <p:spTgt spid="5122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43" dur="1000" decel="50000" fill="hold">
                                          <p:stCondLst>
                                            <p:cond delay="0"/>
                                          </p:stCondLst>
                                        </p:cTn>
                                        <p:tgtEl>
                                          <p:spTgt spid="51227"/>
                                        </p:tgtEl>
                                        <p:attrNameLst>
                                          <p:attrName>ppt_x</p:attrName>
                                          <p:attrName>ppt_y</p:attrName>
                                        </p:attrNameLst>
                                      </p:cBhvr>
                                    </p:animMotion>
                                    <p:animEffect transition="in" filter="fade">
                                      <p:cBhvr>
                                        <p:cTn id="44" dur="1000"/>
                                        <p:tgtEl>
                                          <p:spTgt spid="51227"/>
                                        </p:tgtEl>
                                      </p:cBhvr>
                                    </p:animEffect>
                                  </p:childTnLst>
                                </p:cTn>
                              </p:par>
                              <p:par>
                                <p:cTn id="45" presetID="52" presetClass="entr" presetSubtype="0" fill="hold" grpId="0" nodeType="withEffect">
                                  <p:stCondLst>
                                    <p:cond delay="0"/>
                                  </p:stCondLst>
                                  <p:childTnLst>
                                    <p:set>
                                      <p:cBhvr>
                                        <p:cTn id="46" dur="1" fill="hold">
                                          <p:stCondLst>
                                            <p:cond delay="0"/>
                                          </p:stCondLst>
                                        </p:cTn>
                                        <p:tgtEl>
                                          <p:spTgt spid="51228"/>
                                        </p:tgtEl>
                                        <p:attrNameLst>
                                          <p:attrName>style.visibility</p:attrName>
                                        </p:attrNameLst>
                                      </p:cBhvr>
                                      <p:to>
                                        <p:strVal val="visible"/>
                                      </p:to>
                                    </p:set>
                                    <p:animScale>
                                      <p:cBhvr>
                                        <p:cTn id="47" dur="1000" decel="50000" fill="hold">
                                          <p:stCondLst>
                                            <p:cond delay="0"/>
                                          </p:stCondLst>
                                        </p:cTn>
                                        <p:tgtEl>
                                          <p:spTgt spid="5122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48" dur="1000" decel="50000" fill="hold">
                                          <p:stCondLst>
                                            <p:cond delay="0"/>
                                          </p:stCondLst>
                                        </p:cTn>
                                        <p:tgtEl>
                                          <p:spTgt spid="51228"/>
                                        </p:tgtEl>
                                        <p:attrNameLst>
                                          <p:attrName>ppt_x</p:attrName>
                                          <p:attrName>ppt_y</p:attrName>
                                        </p:attrNameLst>
                                      </p:cBhvr>
                                    </p:animMotion>
                                    <p:animEffect transition="in" filter="fade">
                                      <p:cBhvr>
                                        <p:cTn id="49" dur="1000"/>
                                        <p:tgtEl>
                                          <p:spTgt spid="51228"/>
                                        </p:tgtEl>
                                      </p:cBhvr>
                                    </p:animEffect>
                                  </p:childTnLst>
                                </p:cTn>
                              </p:par>
                              <p:par>
                                <p:cTn id="50" presetID="52" presetClass="entr" presetSubtype="0" fill="hold" grpId="0" nodeType="withEffect">
                                  <p:stCondLst>
                                    <p:cond delay="0"/>
                                  </p:stCondLst>
                                  <p:childTnLst>
                                    <p:set>
                                      <p:cBhvr>
                                        <p:cTn id="51" dur="1" fill="hold">
                                          <p:stCondLst>
                                            <p:cond delay="0"/>
                                          </p:stCondLst>
                                        </p:cTn>
                                        <p:tgtEl>
                                          <p:spTgt spid="51229"/>
                                        </p:tgtEl>
                                        <p:attrNameLst>
                                          <p:attrName>style.visibility</p:attrName>
                                        </p:attrNameLst>
                                      </p:cBhvr>
                                      <p:to>
                                        <p:strVal val="visible"/>
                                      </p:to>
                                    </p:set>
                                    <p:animScale>
                                      <p:cBhvr>
                                        <p:cTn id="52" dur="1000" decel="50000" fill="hold">
                                          <p:stCondLst>
                                            <p:cond delay="0"/>
                                          </p:stCondLst>
                                        </p:cTn>
                                        <p:tgtEl>
                                          <p:spTgt spid="5122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53" dur="1000" decel="50000" fill="hold">
                                          <p:stCondLst>
                                            <p:cond delay="0"/>
                                          </p:stCondLst>
                                        </p:cTn>
                                        <p:tgtEl>
                                          <p:spTgt spid="51229"/>
                                        </p:tgtEl>
                                        <p:attrNameLst>
                                          <p:attrName>ppt_x</p:attrName>
                                          <p:attrName>ppt_y</p:attrName>
                                        </p:attrNameLst>
                                      </p:cBhvr>
                                    </p:animMotion>
                                    <p:animEffect transition="in" filter="fade">
                                      <p:cBhvr>
                                        <p:cTn id="54" dur="1000"/>
                                        <p:tgtEl>
                                          <p:spTgt spid="51229"/>
                                        </p:tgtEl>
                                      </p:cBhvr>
                                    </p:animEffect>
                                  </p:childTnLst>
                                </p:cTn>
                              </p:par>
                              <p:par>
                                <p:cTn id="55" presetID="52" presetClass="entr" presetSubtype="0" fill="hold" grpId="0" nodeType="withEffect">
                                  <p:stCondLst>
                                    <p:cond delay="0"/>
                                  </p:stCondLst>
                                  <p:childTnLst>
                                    <p:set>
                                      <p:cBhvr>
                                        <p:cTn id="56" dur="1" fill="hold">
                                          <p:stCondLst>
                                            <p:cond delay="0"/>
                                          </p:stCondLst>
                                        </p:cTn>
                                        <p:tgtEl>
                                          <p:spTgt spid="51230"/>
                                        </p:tgtEl>
                                        <p:attrNameLst>
                                          <p:attrName>style.visibility</p:attrName>
                                        </p:attrNameLst>
                                      </p:cBhvr>
                                      <p:to>
                                        <p:strVal val="visible"/>
                                      </p:to>
                                    </p:set>
                                    <p:animScale>
                                      <p:cBhvr>
                                        <p:cTn id="57" dur="1000" decel="50000" fill="hold">
                                          <p:stCondLst>
                                            <p:cond delay="0"/>
                                          </p:stCondLst>
                                        </p:cTn>
                                        <p:tgtEl>
                                          <p:spTgt spid="512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58" dur="1000" decel="50000" fill="hold">
                                          <p:stCondLst>
                                            <p:cond delay="0"/>
                                          </p:stCondLst>
                                        </p:cTn>
                                        <p:tgtEl>
                                          <p:spTgt spid="51230"/>
                                        </p:tgtEl>
                                        <p:attrNameLst>
                                          <p:attrName>ppt_x</p:attrName>
                                          <p:attrName>ppt_y</p:attrName>
                                        </p:attrNameLst>
                                      </p:cBhvr>
                                    </p:animMotion>
                                    <p:animEffect transition="in" filter="fade">
                                      <p:cBhvr>
                                        <p:cTn id="59" dur="1000"/>
                                        <p:tgtEl>
                                          <p:spTgt spid="51230"/>
                                        </p:tgtEl>
                                      </p:cBhvr>
                                    </p:animEffect>
                                  </p:childTnLst>
                                </p:cTn>
                              </p:par>
                              <p:par>
                                <p:cTn id="60" presetID="52" presetClass="entr" presetSubtype="0" fill="hold" grpId="0" nodeType="withEffect">
                                  <p:stCondLst>
                                    <p:cond delay="0"/>
                                  </p:stCondLst>
                                  <p:childTnLst>
                                    <p:set>
                                      <p:cBhvr>
                                        <p:cTn id="61" dur="1" fill="hold">
                                          <p:stCondLst>
                                            <p:cond delay="0"/>
                                          </p:stCondLst>
                                        </p:cTn>
                                        <p:tgtEl>
                                          <p:spTgt spid="51231"/>
                                        </p:tgtEl>
                                        <p:attrNameLst>
                                          <p:attrName>style.visibility</p:attrName>
                                        </p:attrNameLst>
                                      </p:cBhvr>
                                      <p:to>
                                        <p:strVal val="visible"/>
                                      </p:to>
                                    </p:set>
                                    <p:animScale>
                                      <p:cBhvr>
                                        <p:cTn id="62" dur="1000" decel="50000" fill="hold">
                                          <p:stCondLst>
                                            <p:cond delay="0"/>
                                          </p:stCondLst>
                                        </p:cTn>
                                        <p:tgtEl>
                                          <p:spTgt spid="5123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63" dur="1000" decel="50000" fill="hold">
                                          <p:stCondLst>
                                            <p:cond delay="0"/>
                                          </p:stCondLst>
                                        </p:cTn>
                                        <p:tgtEl>
                                          <p:spTgt spid="51231"/>
                                        </p:tgtEl>
                                        <p:attrNameLst>
                                          <p:attrName>ppt_x</p:attrName>
                                          <p:attrName>ppt_y</p:attrName>
                                        </p:attrNameLst>
                                      </p:cBhvr>
                                    </p:animMotion>
                                    <p:animEffect transition="in" filter="fade">
                                      <p:cBhvr>
                                        <p:cTn id="64" dur="1000"/>
                                        <p:tgtEl>
                                          <p:spTgt spid="51231"/>
                                        </p:tgtEl>
                                      </p:cBhvr>
                                    </p:animEffect>
                                  </p:childTnLst>
                                </p:cTn>
                              </p:par>
                              <p:par>
                                <p:cTn id="65" presetID="52" presetClass="entr" presetSubtype="0" fill="hold" nodeType="withEffect">
                                  <p:stCondLst>
                                    <p:cond delay="0"/>
                                  </p:stCondLst>
                                  <p:childTnLst>
                                    <p:set>
                                      <p:cBhvr>
                                        <p:cTn id="66" dur="1" fill="hold">
                                          <p:stCondLst>
                                            <p:cond delay="0"/>
                                          </p:stCondLst>
                                        </p:cTn>
                                        <p:tgtEl>
                                          <p:spTgt spid="51232"/>
                                        </p:tgtEl>
                                        <p:attrNameLst>
                                          <p:attrName>style.visibility</p:attrName>
                                        </p:attrNameLst>
                                      </p:cBhvr>
                                      <p:to>
                                        <p:strVal val="visible"/>
                                      </p:to>
                                    </p:set>
                                    <p:animScale>
                                      <p:cBhvr>
                                        <p:cTn id="67" dur="1000" decel="50000" fill="hold">
                                          <p:stCondLst>
                                            <p:cond delay="0"/>
                                          </p:stCondLst>
                                        </p:cTn>
                                        <p:tgtEl>
                                          <p:spTgt spid="5123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68" dur="1000" decel="50000" fill="hold">
                                          <p:stCondLst>
                                            <p:cond delay="0"/>
                                          </p:stCondLst>
                                        </p:cTn>
                                        <p:tgtEl>
                                          <p:spTgt spid="51232"/>
                                        </p:tgtEl>
                                        <p:attrNameLst>
                                          <p:attrName>ppt_x</p:attrName>
                                          <p:attrName>ppt_y</p:attrName>
                                        </p:attrNameLst>
                                      </p:cBhvr>
                                    </p:animMotion>
                                    <p:animEffect transition="in" filter="fade">
                                      <p:cBhvr>
                                        <p:cTn id="69" dur="1000"/>
                                        <p:tgtEl>
                                          <p:spTgt spid="51232"/>
                                        </p:tgtEl>
                                      </p:cBhvr>
                                    </p:animEffect>
                                  </p:childTnLst>
                                </p:cTn>
                              </p:par>
                              <p:par>
                                <p:cTn id="70" presetID="52" presetClass="entr" presetSubtype="0" fill="hold" grpId="0" nodeType="withEffect">
                                  <p:stCondLst>
                                    <p:cond delay="0"/>
                                  </p:stCondLst>
                                  <p:childTnLst>
                                    <p:set>
                                      <p:cBhvr>
                                        <p:cTn id="71" dur="1" fill="hold">
                                          <p:stCondLst>
                                            <p:cond delay="0"/>
                                          </p:stCondLst>
                                        </p:cTn>
                                        <p:tgtEl>
                                          <p:spTgt spid="51233"/>
                                        </p:tgtEl>
                                        <p:attrNameLst>
                                          <p:attrName>style.visibility</p:attrName>
                                        </p:attrNameLst>
                                      </p:cBhvr>
                                      <p:to>
                                        <p:strVal val="visible"/>
                                      </p:to>
                                    </p:set>
                                    <p:animScale>
                                      <p:cBhvr>
                                        <p:cTn id="72" dur="1000" decel="50000" fill="hold">
                                          <p:stCondLst>
                                            <p:cond delay="0"/>
                                          </p:stCondLst>
                                        </p:cTn>
                                        <p:tgtEl>
                                          <p:spTgt spid="5123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73" dur="1000" decel="50000" fill="hold">
                                          <p:stCondLst>
                                            <p:cond delay="0"/>
                                          </p:stCondLst>
                                        </p:cTn>
                                        <p:tgtEl>
                                          <p:spTgt spid="51233"/>
                                        </p:tgtEl>
                                        <p:attrNameLst>
                                          <p:attrName>ppt_x</p:attrName>
                                          <p:attrName>ppt_y</p:attrName>
                                        </p:attrNameLst>
                                      </p:cBhvr>
                                    </p:animMotion>
                                    <p:animEffect transition="in" filter="fade">
                                      <p:cBhvr>
                                        <p:cTn id="74" dur="1000"/>
                                        <p:tgtEl>
                                          <p:spTgt spid="51233"/>
                                        </p:tgtEl>
                                      </p:cBhvr>
                                    </p:animEffect>
                                  </p:childTnLst>
                                </p:cTn>
                              </p:par>
                            </p:childTnLst>
                          </p:cTn>
                        </p:par>
                      </p:childTnLst>
                    </p:cTn>
                  </p:par>
                  <p:par>
                    <p:cTn id="75" fill="hold">
                      <p:stCondLst>
                        <p:cond delay="indefinite"/>
                      </p:stCondLst>
                      <p:childTnLst>
                        <p:par>
                          <p:cTn id="76" fill="hold">
                            <p:stCondLst>
                              <p:cond delay="0"/>
                            </p:stCondLst>
                            <p:childTnLst>
                              <p:par>
                                <p:cTn id="77" presetID="16" presetClass="entr" presetSubtype="26" fill="hold" nodeType="clickEffect">
                                  <p:stCondLst>
                                    <p:cond delay="0"/>
                                  </p:stCondLst>
                                  <p:childTnLst>
                                    <p:set>
                                      <p:cBhvr>
                                        <p:cTn id="78" dur="1" fill="hold">
                                          <p:stCondLst>
                                            <p:cond delay="0"/>
                                          </p:stCondLst>
                                        </p:cTn>
                                        <p:tgtEl>
                                          <p:spTgt spid="51205">
                                            <p:txEl>
                                              <p:pRg st="0" end="0"/>
                                            </p:txEl>
                                          </p:spTgt>
                                        </p:tgtEl>
                                        <p:attrNameLst>
                                          <p:attrName>style.visibility</p:attrName>
                                        </p:attrNameLst>
                                      </p:cBhvr>
                                      <p:to>
                                        <p:strVal val="visible"/>
                                      </p:to>
                                    </p:set>
                                    <p:animEffect transition="in" filter="barn(inHorizontal)">
                                      <p:cBhvr>
                                        <p:cTn id="79" dur="500"/>
                                        <p:tgtEl>
                                          <p:spTgt spid="5120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0" grpId="0" bldLvl="0" animBg="1"/>
      <p:bldP spid="51221" grpId="0" bldLvl="0" animBg="1"/>
      <p:bldP spid="51225" grpId="0" bldLvl="0" animBg="1"/>
      <p:bldP spid="51226" grpId="0"/>
      <p:bldP spid="51227" grpId="0" bldLvl="0" animBg="1"/>
      <p:bldP spid="51228" grpId="0" bldLvl="0" animBg="1"/>
      <p:bldP spid="51229" grpId="0" bldLvl="0" animBg="1"/>
      <p:bldP spid="51230" grpId="0"/>
      <p:bldP spid="51231" grpId="0"/>
      <p:bldP spid="5123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p:cNvSpPr txBox="1"/>
          <p:nvPr/>
        </p:nvSpPr>
        <p:spPr>
          <a:xfrm>
            <a:off x="1600200" y="1752600"/>
            <a:ext cx="8839200" cy="3938270"/>
          </a:xfrm>
          <a:prstGeom prst="rect">
            <a:avLst/>
          </a:prstGeom>
          <a:noFill/>
          <a:ln w="9525">
            <a:noFill/>
          </a:ln>
        </p:spPr>
        <p:txBody>
          <a:bodyPr>
            <a:spAutoFit/>
          </a:bodyPr>
          <a:lstStyle/>
          <a:p>
            <a:pPr>
              <a:spcBef>
                <a:spcPct val="20000"/>
              </a:spcBef>
            </a:pPr>
            <a:r>
              <a:rPr sz="4000" u="sng" dirty="0">
                <a:solidFill>
                  <a:srgbClr val="0FA907"/>
                </a:solidFill>
                <a:latin typeface="Times New Roman" panose="02020603050405020304" pitchFamily="18" charset="0"/>
                <a:cs typeface="Times New Roman" panose="02020603050405020304" pitchFamily="18" charset="0"/>
              </a:rPr>
              <a:t>Chú ý</a:t>
            </a:r>
            <a:r>
              <a:rPr sz="4000" dirty="0">
                <a:solidFill>
                  <a:srgbClr val="0FA907"/>
                </a:solidFill>
                <a:latin typeface="Times New Roman" panose="02020603050405020304" pitchFamily="18" charset="0"/>
                <a:cs typeface="Times New Roman" panose="02020603050405020304" pitchFamily="18" charset="0"/>
              </a:rPr>
              <a:t>:</a:t>
            </a:r>
            <a:r>
              <a:rPr sz="4000" dirty="0">
                <a:solidFill>
                  <a:schemeClr val="tx2"/>
                </a:solidFill>
                <a:latin typeface="Times New Roman" panose="02020603050405020304" pitchFamily="18" charset="0"/>
                <a:cs typeface="Times New Roman" panose="02020603050405020304" pitchFamily="18" charset="0"/>
              </a:rPr>
              <a:t> </a:t>
            </a:r>
          </a:p>
          <a:p>
            <a:pPr algn="just">
              <a:spcBef>
                <a:spcPct val="50000"/>
              </a:spcBef>
            </a:pPr>
            <a:r>
              <a:rPr sz="3000" dirty="0">
                <a:solidFill>
                  <a:srgbClr val="0409CE"/>
                </a:solidFill>
                <a:latin typeface="Times New Roman" panose="02020603050405020304" pitchFamily="18" charset="0"/>
                <a:cs typeface="Times New Roman" panose="02020603050405020304" pitchFamily="18" charset="0"/>
              </a:rPr>
              <a:t>- Ta có thể không lấy mặt đất, mà lấy một vị trí khác làm mốc để tính độ cao. Vậy thế năng hấp dẫn phụ thuộc vào mốc tính độ cao.</a:t>
            </a:r>
          </a:p>
          <a:p>
            <a:pPr algn="just">
              <a:spcBef>
                <a:spcPct val="50000"/>
              </a:spcBef>
            </a:pPr>
            <a:r>
              <a:rPr sz="3000" dirty="0">
                <a:solidFill>
                  <a:srgbClr val="0409CE"/>
                </a:solidFill>
                <a:latin typeface="Times New Roman" panose="02020603050405020304" pitchFamily="18" charset="0"/>
                <a:cs typeface="Times New Roman" panose="02020603050405020304" pitchFamily="18" charset="0"/>
              </a:rPr>
              <a:t>- Thế năng hấp dẫn của một vật còn phụ thuộc vào khối lượng của nó. Vật có khối lượng càng lớn thì thế năng càng lớn.</a:t>
            </a:r>
          </a:p>
        </p:txBody>
      </p:sp>
      <p:grpSp>
        <p:nvGrpSpPr>
          <p:cNvPr id="10243" name="Group 6"/>
          <p:cNvGrpSpPr/>
          <p:nvPr/>
        </p:nvGrpSpPr>
        <p:grpSpPr>
          <a:xfrm>
            <a:off x="1905000" y="76200"/>
            <a:ext cx="8686800" cy="6858000"/>
            <a:chOff x="240" y="0"/>
            <a:chExt cx="5472" cy="4320"/>
          </a:xfrm>
        </p:grpSpPr>
        <p:sp>
          <p:nvSpPr>
            <p:cNvPr id="10247" name="Line 7"/>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10248" name="Line 8"/>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10249" name="Line 9"/>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10250" name="Line 10"/>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10245" name="Text Box 12"/>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 Thế năng</a:t>
            </a:r>
          </a:p>
        </p:txBody>
      </p:sp>
      <p:sp>
        <p:nvSpPr>
          <p:cNvPr id="10246" name="Text Box 13"/>
          <p:cNvSpPr txBox="1"/>
          <p:nvPr/>
        </p:nvSpPr>
        <p:spPr>
          <a:xfrm>
            <a:off x="1752600" y="990600"/>
            <a:ext cx="3733800" cy="553085"/>
          </a:xfrm>
          <a:prstGeom prst="rect">
            <a:avLst/>
          </a:prstGeom>
          <a:noFill/>
          <a:ln w="9525">
            <a:noFill/>
          </a:ln>
        </p:spPr>
        <p:txBody>
          <a:bodyPr>
            <a:spAutoFit/>
          </a:bodyPr>
          <a:lstStyle/>
          <a:p>
            <a:pPr algn="just">
              <a:spcBef>
                <a:spcPct val="20000"/>
              </a:spcBef>
            </a:pPr>
            <a:r>
              <a:rPr sz="3000" u="sng" dirty="0">
                <a:solidFill>
                  <a:srgbClr val="0409CE"/>
                </a:solidFill>
                <a:latin typeface="Arial" panose="020B0604020202020204" pitchFamily="34" charset="0"/>
              </a:rPr>
              <a:t>1. Thế năng hấp dẫn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28677">
                                            <p:txEl>
                                              <p:pRg st="0" end="0"/>
                                            </p:txEl>
                                          </p:spTgt>
                                        </p:tgtEl>
                                        <p:attrNameLst>
                                          <p:attrName>style.visibility</p:attrName>
                                        </p:attrNameLst>
                                      </p:cBhvr>
                                      <p:to>
                                        <p:strVal val="visible"/>
                                      </p:to>
                                    </p:set>
                                    <p:anim calcmode="discrete" valueType="clr">
                                      <p:cBhvr override="childStyle">
                                        <p:cTn id="7" dur="80"/>
                                        <p:tgtEl>
                                          <p:spTgt spid="2867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67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8677">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nodeType="clickEffect">
                                  <p:stCondLst>
                                    <p:cond delay="0"/>
                                  </p:stCondLst>
                                  <p:childTnLst>
                                    <p:set>
                                      <p:cBhvr>
                                        <p:cTn id="13" dur="1" fill="hold">
                                          <p:stCondLst>
                                            <p:cond delay="0"/>
                                          </p:stCondLst>
                                        </p:cTn>
                                        <p:tgtEl>
                                          <p:spTgt spid="28677">
                                            <p:txEl>
                                              <p:pRg st="1" end="1"/>
                                            </p:txEl>
                                          </p:spTgt>
                                        </p:tgtEl>
                                        <p:attrNameLst>
                                          <p:attrName>style.visibility</p:attrName>
                                        </p:attrNameLst>
                                      </p:cBhvr>
                                      <p:to>
                                        <p:strVal val="visible"/>
                                      </p:to>
                                    </p:set>
                                    <p:animEffect transition="in" filter="strips(downLeft)">
                                      <p:cBhvr>
                                        <p:cTn id="14" dur="500"/>
                                        <p:tgtEl>
                                          <p:spTgt spid="28677">
                                            <p:txEl>
                                              <p:pRg st="1" end="1"/>
                                            </p:txEl>
                                          </p:spTgt>
                                        </p:tgtEl>
                                      </p:cBhvr>
                                    </p:animEffect>
                                  </p:childTnLst>
                                </p:cTn>
                              </p:par>
                              <p:par>
                                <p:cTn id="15" presetID="18" presetClass="entr" presetSubtype="12" fill="hold" nodeType="withEffect">
                                  <p:stCondLst>
                                    <p:cond delay="0"/>
                                  </p:stCondLst>
                                  <p:childTnLst>
                                    <p:set>
                                      <p:cBhvr>
                                        <p:cTn id="16" dur="1" fill="hold">
                                          <p:stCondLst>
                                            <p:cond delay="0"/>
                                          </p:stCondLst>
                                        </p:cTn>
                                        <p:tgtEl>
                                          <p:spTgt spid="28677">
                                            <p:txEl>
                                              <p:pRg st="2" end="2"/>
                                            </p:txEl>
                                          </p:spTgt>
                                        </p:tgtEl>
                                        <p:attrNameLst>
                                          <p:attrName>style.visibility</p:attrName>
                                        </p:attrNameLst>
                                      </p:cBhvr>
                                      <p:to>
                                        <p:strVal val="visible"/>
                                      </p:to>
                                    </p:set>
                                    <p:animEffect transition="in" filter="strips(downLeft)">
                                      <p:cBhvr>
                                        <p:cTn id="17" dur="500"/>
                                        <p:tgtEl>
                                          <p:spTgt spid="2867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73" name="Group 18"/>
          <p:cNvGrpSpPr/>
          <p:nvPr/>
        </p:nvGrpSpPr>
        <p:grpSpPr>
          <a:xfrm>
            <a:off x="1905000" y="76200"/>
            <a:ext cx="8686800" cy="6858000"/>
            <a:chOff x="240" y="0"/>
            <a:chExt cx="5472" cy="4320"/>
          </a:xfrm>
        </p:grpSpPr>
        <p:sp>
          <p:nvSpPr>
            <p:cNvPr id="11277" name="Line 19"/>
            <p:cNvSpPr/>
            <p:nvPr/>
          </p:nvSpPr>
          <p:spPr>
            <a:xfrm>
              <a:off x="480" y="4176"/>
              <a:ext cx="5184" cy="0"/>
            </a:xfrm>
            <a:prstGeom prst="line">
              <a:avLst/>
            </a:prstGeom>
            <a:ln w="28575" cap="flat" cmpd="sng">
              <a:solidFill>
                <a:srgbClr val="FF3300"/>
              </a:solidFill>
              <a:prstDash val="solid"/>
              <a:headEnd type="none" w="med" len="med"/>
              <a:tailEnd type="none" w="med" len="med"/>
            </a:ln>
          </p:spPr>
        </p:sp>
        <p:sp>
          <p:nvSpPr>
            <p:cNvPr id="11278" name="Line 20"/>
            <p:cNvSpPr/>
            <p:nvPr/>
          </p:nvSpPr>
          <p:spPr>
            <a:xfrm>
              <a:off x="240" y="4224"/>
              <a:ext cx="5472" cy="0"/>
            </a:xfrm>
            <a:prstGeom prst="line">
              <a:avLst/>
            </a:prstGeom>
            <a:ln w="38100" cap="flat" cmpd="sng">
              <a:solidFill>
                <a:srgbClr val="FF3300"/>
              </a:solidFill>
              <a:prstDash val="solid"/>
              <a:headEnd type="none" w="med" len="med"/>
              <a:tailEnd type="none" w="med" len="med"/>
            </a:ln>
          </p:spPr>
        </p:sp>
        <p:sp>
          <p:nvSpPr>
            <p:cNvPr id="11279" name="Line 21"/>
            <p:cNvSpPr/>
            <p:nvPr/>
          </p:nvSpPr>
          <p:spPr>
            <a:xfrm rot="5400000">
              <a:off x="3527" y="2135"/>
              <a:ext cx="4272" cy="1"/>
            </a:xfrm>
            <a:prstGeom prst="line">
              <a:avLst/>
            </a:prstGeom>
            <a:ln w="28575" cap="flat" cmpd="sng">
              <a:solidFill>
                <a:srgbClr val="FF3300"/>
              </a:solidFill>
              <a:prstDash val="solid"/>
              <a:headEnd type="none" w="med" len="med"/>
              <a:tailEnd type="none" w="med" len="med"/>
            </a:ln>
          </p:spPr>
        </p:sp>
        <p:sp>
          <p:nvSpPr>
            <p:cNvPr id="11280" name="Line 22"/>
            <p:cNvSpPr/>
            <p:nvPr/>
          </p:nvSpPr>
          <p:spPr>
            <a:xfrm rot="5400000">
              <a:off x="3647" y="2255"/>
              <a:ext cx="4128" cy="1"/>
            </a:xfrm>
            <a:prstGeom prst="line">
              <a:avLst/>
            </a:prstGeom>
            <a:ln w="38100" cap="flat" cmpd="sng">
              <a:solidFill>
                <a:srgbClr val="FF3300"/>
              </a:solidFill>
              <a:prstDash val="solid"/>
              <a:headEnd type="none" w="med" len="med"/>
              <a:tailEnd type="none" w="med" len="med"/>
            </a:ln>
          </p:spPr>
        </p:sp>
      </p:grpSp>
      <p:sp>
        <p:nvSpPr>
          <p:cNvPr id="11275" name="Text Box 24"/>
          <p:cNvSpPr txBox="1"/>
          <p:nvPr/>
        </p:nvSpPr>
        <p:spPr>
          <a:xfrm>
            <a:off x="1524000" y="304800"/>
            <a:ext cx="3352800" cy="583565"/>
          </a:xfrm>
          <a:prstGeom prst="rect">
            <a:avLst/>
          </a:prstGeom>
          <a:noFill/>
          <a:ln w="9525">
            <a:noFill/>
          </a:ln>
        </p:spPr>
        <p:txBody>
          <a:bodyPr>
            <a:spAutoFit/>
          </a:bodyPr>
          <a:lstStyle/>
          <a:p>
            <a:pPr>
              <a:spcBef>
                <a:spcPct val="50000"/>
              </a:spcBef>
            </a:pPr>
            <a:r>
              <a:rPr sz="3200" b="1" u="sng" dirty="0">
                <a:solidFill>
                  <a:srgbClr val="FF0000"/>
                </a:solidFill>
                <a:latin typeface="Arial" panose="020B0604020202020204" pitchFamily="34" charset="0"/>
              </a:rPr>
              <a:t>II. Thế năng</a:t>
            </a:r>
          </a:p>
        </p:txBody>
      </p:sp>
      <p:sp>
        <p:nvSpPr>
          <p:cNvPr id="11276" name="Text Box 25"/>
          <p:cNvSpPr txBox="1"/>
          <p:nvPr/>
        </p:nvSpPr>
        <p:spPr>
          <a:xfrm>
            <a:off x="1752600" y="990600"/>
            <a:ext cx="4670425" cy="553085"/>
          </a:xfrm>
          <a:prstGeom prst="rect">
            <a:avLst/>
          </a:prstGeom>
          <a:noFill/>
          <a:ln w="9525">
            <a:noFill/>
          </a:ln>
        </p:spPr>
        <p:txBody>
          <a:bodyPr wrap="square">
            <a:spAutoFit/>
          </a:bodyPr>
          <a:lstStyle/>
          <a:p>
            <a:pPr algn="just">
              <a:spcBef>
                <a:spcPct val="20000"/>
              </a:spcBef>
            </a:pPr>
            <a:r>
              <a:rPr sz="3000" u="sng" dirty="0">
                <a:solidFill>
                  <a:srgbClr val="0409CE"/>
                </a:solidFill>
                <a:cs typeface="Times New Roman" panose="02020603050405020304" pitchFamily="18" charset="0"/>
              </a:rPr>
              <a:t>1. Thế năng </a:t>
            </a:r>
            <a:r>
              <a:rPr lang="en-US" sz="3000" u="sng" dirty="0">
                <a:solidFill>
                  <a:srgbClr val="0409CE"/>
                </a:solidFill>
                <a:cs typeface="Times New Roman" panose="02020603050405020304" pitchFamily="18" charset="0"/>
              </a:rPr>
              <a:t>trọng trường</a:t>
            </a:r>
          </a:p>
        </p:txBody>
      </p:sp>
      <p:sp>
        <p:nvSpPr>
          <p:cNvPr id="3" name="Text Box 2"/>
          <p:cNvSpPr txBox="1"/>
          <p:nvPr/>
        </p:nvSpPr>
        <p:spPr>
          <a:xfrm>
            <a:off x="1905000" y="1929130"/>
            <a:ext cx="7188200" cy="3291840"/>
          </a:xfrm>
          <a:prstGeom prst="rect">
            <a:avLst/>
          </a:prstGeom>
          <a:noFill/>
        </p:spPr>
        <p:txBody>
          <a:bodyPr wrap="square" rtlCol="0">
            <a:spAutoFit/>
          </a:bodyPr>
          <a:lstStyle/>
          <a:p>
            <a:pPr>
              <a:spcBef>
                <a:spcPct val="50000"/>
              </a:spcBef>
            </a:pPr>
            <a:r>
              <a:rPr lang="en-US" sz="3200" dirty="0">
                <a:solidFill>
                  <a:srgbClr val="0409CE"/>
                </a:solidFill>
                <a:latin typeface="Times New Roman" panose="02020603050405020304" pitchFamily="18" charset="0"/>
                <a:cs typeface="Times New Roman" panose="02020603050405020304" pitchFamily="18" charset="0"/>
                <a:sym typeface="+mn-ea"/>
              </a:rPr>
              <a:t>- </a:t>
            </a:r>
            <a:r>
              <a:rPr sz="3200" dirty="0">
                <a:solidFill>
                  <a:srgbClr val="0409CE"/>
                </a:solidFill>
                <a:latin typeface="Times New Roman" panose="02020603050405020304" pitchFamily="18" charset="0"/>
                <a:cs typeface="Times New Roman" panose="02020603050405020304" pitchFamily="18" charset="0"/>
                <a:sym typeface="+mn-ea"/>
              </a:rPr>
              <a:t>Cơ năng của vật phụ thuộc vào </a:t>
            </a:r>
            <a:r>
              <a:rPr lang="en-US" sz="3200" dirty="0">
                <a:solidFill>
                  <a:srgbClr val="0409CE"/>
                </a:solidFill>
                <a:latin typeface="Times New Roman" panose="02020603050405020304" pitchFamily="18" charset="0"/>
                <a:cs typeface="Times New Roman" panose="02020603050405020304" pitchFamily="18" charset="0"/>
                <a:sym typeface="+mn-ea"/>
              </a:rPr>
              <a:t>độ cao</a:t>
            </a:r>
            <a:r>
              <a:rPr sz="3200" dirty="0">
                <a:solidFill>
                  <a:srgbClr val="0409CE"/>
                </a:solidFill>
                <a:latin typeface="Times New Roman" panose="02020603050405020304" pitchFamily="18" charset="0"/>
                <a:cs typeface="Times New Roman" panose="02020603050405020304" pitchFamily="18" charset="0"/>
                <a:sym typeface="+mn-ea"/>
              </a:rPr>
              <a:t>             của vật so với mặt đất, hoặc so với </a:t>
            </a:r>
            <a:r>
              <a:rPr lang="en-US" sz="3200" dirty="0">
                <a:solidFill>
                  <a:srgbClr val="0409CE"/>
                </a:solidFill>
                <a:latin typeface="Times New Roman" panose="02020603050405020304" pitchFamily="18" charset="0"/>
                <a:cs typeface="Times New Roman" panose="02020603050405020304" pitchFamily="18" charset="0"/>
                <a:sym typeface="+mn-ea"/>
              </a:rPr>
              <a:t>vị trí khác</a:t>
            </a:r>
            <a:r>
              <a:rPr sz="3200" dirty="0">
                <a:solidFill>
                  <a:srgbClr val="0409CE"/>
                </a:solidFill>
                <a:latin typeface="Times New Roman" panose="02020603050405020304" pitchFamily="18" charset="0"/>
                <a:cs typeface="Times New Roman" panose="02020603050405020304" pitchFamily="18" charset="0"/>
                <a:sym typeface="+mn-ea"/>
              </a:rPr>
              <a:t> được chọn làm mốc để tính độ cao, gọi là </a:t>
            </a:r>
            <a:r>
              <a:rPr lang="en-US" sz="3200" dirty="0">
                <a:solidFill>
                  <a:srgbClr val="0409CE"/>
                </a:solidFill>
                <a:latin typeface="Times New Roman" panose="02020603050405020304" pitchFamily="18" charset="0"/>
                <a:cs typeface="Times New Roman" panose="02020603050405020304" pitchFamily="18" charset="0"/>
                <a:sym typeface="+mn-ea"/>
              </a:rPr>
              <a:t>thế năng hấp dẫn</a:t>
            </a:r>
          </a:p>
          <a:p>
            <a:pPr>
              <a:spcBef>
                <a:spcPct val="50000"/>
              </a:spcBef>
            </a:pPr>
            <a:r>
              <a:rPr sz="3200" dirty="0">
                <a:solidFill>
                  <a:srgbClr val="0409CE"/>
                </a:solidFill>
                <a:latin typeface="Times New Roman" panose="02020603050405020304" pitchFamily="18" charset="0"/>
                <a:cs typeface="Times New Roman" panose="02020603050405020304" pitchFamily="18" charset="0"/>
                <a:sym typeface="+mn-ea"/>
              </a:rPr>
              <a:t>- Vật có </a:t>
            </a:r>
            <a:r>
              <a:rPr lang="en-US" sz="3200" dirty="0">
                <a:solidFill>
                  <a:srgbClr val="0409CE"/>
                </a:solidFill>
                <a:latin typeface="Times New Roman" panose="02020603050405020304" pitchFamily="18" charset="0"/>
                <a:cs typeface="Times New Roman" panose="02020603050405020304" pitchFamily="18" charset="0"/>
                <a:sym typeface="+mn-ea"/>
              </a:rPr>
              <a:t>khối lượng</a:t>
            </a:r>
            <a:r>
              <a:rPr sz="3200" dirty="0">
                <a:solidFill>
                  <a:srgbClr val="0409CE"/>
                </a:solidFill>
                <a:latin typeface="Times New Roman" panose="02020603050405020304" pitchFamily="18" charset="0"/>
                <a:cs typeface="Times New Roman" panose="02020603050405020304" pitchFamily="18" charset="0"/>
                <a:sym typeface="+mn-ea"/>
              </a:rPr>
              <a:t> càng lớn và ở </a:t>
            </a:r>
            <a:r>
              <a:rPr lang="en-US" sz="3200" dirty="0">
                <a:solidFill>
                  <a:srgbClr val="0409CE"/>
                </a:solidFill>
                <a:latin typeface="Times New Roman" panose="02020603050405020304" pitchFamily="18" charset="0"/>
                <a:cs typeface="Times New Roman" panose="02020603050405020304" pitchFamily="18" charset="0"/>
                <a:sym typeface="+mn-ea"/>
              </a:rPr>
              <a:t>càng cao</a:t>
            </a:r>
            <a:r>
              <a:rPr sz="3200" dirty="0">
                <a:solidFill>
                  <a:srgbClr val="0409CE"/>
                </a:solidFill>
                <a:latin typeface="Times New Roman" panose="02020603050405020304" pitchFamily="18" charset="0"/>
                <a:cs typeface="Times New Roman" panose="02020603050405020304" pitchFamily="18" charset="0"/>
                <a:sym typeface="+mn-ea"/>
              </a:rPr>
              <a:t> thì </a:t>
            </a:r>
            <a:r>
              <a:rPr lang="en-US" sz="3200" dirty="0">
                <a:solidFill>
                  <a:srgbClr val="0409CE"/>
                </a:solidFill>
                <a:latin typeface="Times New Roman" panose="02020603050405020304" pitchFamily="18" charset="0"/>
                <a:cs typeface="Times New Roman" panose="02020603050405020304" pitchFamily="18" charset="0"/>
                <a:sym typeface="+mn-ea"/>
              </a:rPr>
              <a:t>thế năng hấp dẫn của vật lớn</a:t>
            </a: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1599</Words>
  <Application>Microsoft Office PowerPoint</Application>
  <PresentationFormat>Custom</PresentationFormat>
  <Paragraphs>172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vt:lpstr>
      <vt:lpstr>I. Cơ năng</vt:lpstr>
      <vt:lpstr>II. Thế năng</vt:lpstr>
      <vt:lpstr>II. Thế năng</vt:lpstr>
      <vt:lpstr>II. Thế năng</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HP</dc:creator>
  <cp:lastModifiedBy>LIEN HIEP</cp:lastModifiedBy>
  <cp:revision>2</cp:revision>
  <dcterms:created xsi:type="dcterms:W3CDTF">2020-04-21T05:52:01Z</dcterms:created>
  <dcterms:modified xsi:type="dcterms:W3CDTF">2021-02-02T03:55:13Z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1033-11.2.0.9052</vt:lpwstr>
  </property>
</Properties>
</file>